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448" r:id="rId5"/>
    <p:sldId id="2462" r:id="rId6"/>
    <p:sldId id="259" r:id="rId7"/>
    <p:sldId id="2451" r:id="rId8"/>
    <p:sldId id="262" r:id="rId9"/>
    <p:sldId id="2456" r:id="rId10"/>
    <p:sldId id="2454" r:id="rId11"/>
    <p:sldId id="2457" r:id="rId12"/>
    <p:sldId id="260" r:id="rId13"/>
    <p:sldId id="245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E0"/>
    <a:srgbClr val="01023B"/>
    <a:srgbClr val="898989"/>
    <a:srgbClr val="2F3342"/>
    <a:srgbClr val="A53F52"/>
    <a:srgbClr val="2C2153"/>
    <a:srgbClr val="E99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96"/>
      </p:cViewPr>
      <p:guideLst>
        <p:guide orient="horz" pos="1992"/>
        <p:guide pos="3840"/>
        <p:guide orient="horz" pos="14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Suh" userId="565bd609-314a-4f8e-a1ba-6ae94015b2cf" providerId="ADAL" clId="{404D568B-9F7B-42F1-903C-2FBCA461D2B0}"/>
    <pc:docChg chg="modSld">
      <pc:chgData name="Caroline Suh" userId="565bd609-314a-4f8e-a1ba-6ae94015b2cf" providerId="ADAL" clId="{404D568B-9F7B-42F1-903C-2FBCA461D2B0}" dt="2023-05-08T18:47:17.332" v="8" actId="6549"/>
      <pc:docMkLst>
        <pc:docMk/>
      </pc:docMkLst>
      <pc:sldChg chg="modNotesTx">
        <pc:chgData name="Caroline Suh" userId="565bd609-314a-4f8e-a1ba-6ae94015b2cf" providerId="ADAL" clId="{404D568B-9F7B-42F1-903C-2FBCA461D2B0}" dt="2023-05-08T18:47:03.623" v="2" actId="6549"/>
        <pc:sldMkLst>
          <pc:docMk/>
          <pc:sldMk cId="1325373587" sldId="259"/>
        </pc:sldMkLst>
      </pc:sldChg>
      <pc:sldChg chg="modNotesTx">
        <pc:chgData name="Caroline Suh" userId="565bd609-314a-4f8e-a1ba-6ae94015b2cf" providerId="ADAL" clId="{404D568B-9F7B-42F1-903C-2FBCA461D2B0}" dt="2023-05-08T18:47:07.991" v="4" actId="6549"/>
        <pc:sldMkLst>
          <pc:docMk/>
          <pc:sldMk cId="1619265676" sldId="262"/>
        </pc:sldMkLst>
      </pc:sldChg>
      <pc:sldChg chg="modNotesTx">
        <pc:chgData name="Caroline Suh" userId="565bd609-314a-4f8e-a1ba-6ae94015b2cf" providerId="ADAL" clId="{404D568B-9F7B-42F1-903C-2FBCA461D2B0}" dt="2023-05-08T18:46:58.049" v="0" actId="20577"/>
        <pc:sldMkLst>
          <pc:docMk/>
          <pc:sldMk cId="3927832306" sldId="2448"/>
        </pc:sldMkLst>
      </pc:sldChg>
      <pc:sldChg chg="modNotesTx">
        <pc:chgData name="Caroline Suh" userId="565bd609-314a-4f8e-a1ba-6ae94015b2cf" providerId="ADAL" clId="{404D568B-9F7B-42F1-903C-2FBCA461D2B0}" dt="2023-05-08T18:47:17.332" v="8" actId="6549"/>
        <pc:sldMkLst>
          <pc:docMk/>
          <pc:sldMk cId="839779156" sldId="2450"/>
        </pc:sldMkLst>
      </pc:sldChg>
      <pc:sldChg chg="modNotesTx">
        <pc:chgData name="Caroline Suh" userId="565bd609-314a-4f8e-a1ba-6ae94015b2cf" providerId="ADAL" clId="{404D568B-9F7B-42F1-903C-2FBCA461D2B0}" dt="2023-05-08T18:47:05.677" v="3" actId="6549"/>
        <pc:sldMkLst>
          <pc:docMk/>
          <pc:sldMk cId="2944765398" sldId="2451"/>
        </pc:sldMkLst>
      </pc:sldChg>
      <pc:sldChg chg="modNotesTx">
        <pc:chgData name="Caroline Suh" userId="565bd609-314a-4f8e-a1ba-6ae94015b2cf" providerId="ADAL" clId="{404D568B-9F7B-42F1-903C-2FBCA461D2B0}" dt="2023-05-08T18:47:11.733" v="6" actId="6549"/>
        <pc:sldMkLst>
          <pc:docMk/>
          <pc:sldMk cId="714960598" sldId="2454"/>
        </pc:sldMkLst>
      </pc:sldChg>
      <pc:sldChg chg="modNotesTx">
        <pc:chgData name="Caroline Suh" userId="565bd609-314a-4f8e-a1ba-6ae94015b2cf" providerId="ADAL" clId="{404D568B-9F7B-42F1-903C-2FBCA461D2B0}" dt="2023-05-08T18:47:09.962" v="5" actId="6549"/>
        <pc:sldMkLst>
          <pc:docMk/>
          <pc:sldMk cId="3516891798" sldId="2456"/>
        </pc:sldMkLst>
      </pc:sldChg>
      <pc:sldChg chg="modNotesTx">
        <pc:chgData name="Caroline Suh" userId="565bd609-314a-4f8e-a1ba-6ae94015b2cf" providerId="ADAL" clId="{404D568B-9F7B-42F1-903C-2FBCA461D2B0}" dt="2023-05-08T18:47:13.461" v="7" actId="6549"/>
        <pc:sldMkLst>
          <pc:docMk/>
          <pc:sldMk cId="3164405530" sldId="2457"/>
        </pc:sldMkLst>
      </pc:sldChg>
      <pc:sldChg chg="modNotesTx">
        <pc:chgData name="Caroline Suh" userId="565bd609-314a-4f8e-a1ba-6ae94015b2cf" providerId="ADAL" clId="{404D568B-9F7B-42F1-903C-2FBCA461D2B0}" dt="2023-05-08T18:47:00.987" v="1" actId="6549"/>
        <pc:sldMkLst>
          <pc:docMk/>
          <pc:sldMk cId="1649098948" sldId="24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D5B4E-BF3E-3B45-A4BA-D6C3B92870D7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E8BC-2AB3-9E4C-9797-2A6F8A74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621B-8C8E-49BA-8772-41D0FE75A082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34ED-4CDD-41C9-90F7-D768D5559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43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1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08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74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42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34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00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1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3" y="5922140"/>
            <a:ext cx="5167313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8235C5-25B1-4243-9762-4AAD3C08E8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3608511"/>
            <a:ext cx="4114800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r>
              <a:rPr lang="en-US" spc="300"/>
              <a:t>ANNUAL REVIEW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2C6E-DB6F-4476-8E95-9F6EC7939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2445633"/>
            <a:ext cx="11490325" cy="823913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30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58000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661160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CDEBF2-B5C9-4887-B717-81C3D1A7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6A7FA3-8C13-4E5A-88C4-4357C8ACD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7044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9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074D0F-754F-4F2C-A410-F222D2D23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>
            <a:noAutofit/>
          </a:bodyPr>
          <a:lstStyle/>
          <a:p>
            <a:r>
              <a:rPr lang="en-US" sz="4000" spc="30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137992"/>
            <a:ext cx="5167313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1D89734B-03E0-4ADE-8F62-C819F3E97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194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85971F4D-8B59-4B3E-9169-64E0EF1BA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3664" y="3893330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90B19777-E2ED-419C-B486-857117FD0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9138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4" name="Online Image Placeholder 33">
            <a:extLst>
              <a:ext uri="{FF2B5EF4-FFF2-40B4-BE49-F238E27FC236}">
                <a16:creationId xmlns:a16="http://schemas.microsoft.com/office/drawing/2014/main" id="{1A58EB44-F532-4998-B316-61C738C37BF5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1754768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35" name="Online Image Placeholder 33">
            <a:extLst>
              <a:ext uri="{FF2B5EF4-FFF2-40B4-BE49-F238E27FC236}">
                <a16:creationId xmlns:a16="http://schemas.microsoft.com/office/drawing/2014/main" id="{33763C3C-3545-40BD-9B2C-DC4C0E4CE819}"/>
              </a:ext>
            </a:extLst>
          </p:cNvPr>
          <p:cNvSpPr>
            <a:spLocks noGrp="1"/>
          </p:cNvSpPr>
          <p:nvPr>
            <p:ph type="clipArt" sz="quarter" idx="20" hasCustomPrompt="1"/>
          </p:nvPr>
        </p:nvSpPr>
        <p:spPr>
          <a:xfrm>
            <a:off x="5730240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36" name="Online Image Placeholder 33">
            <a:extLst>
              <a:ext uri="{FF2B5EF4-FFF2-40B4-BE49-F238E27FC236}">
                <a16:creationId xmlns:a16="http://schemas.microsoft.com/office/drawing/2014/main" id="{1C5D3777-17F3-4225-8C52-2EF1DB4FD54A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9705712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17374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3D428-B974-43F4-9246-0A2EECA11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819" y="642927"/>
            <a:ext cx="4846320" cy="1435947"/>
          </a:xfrm>
        </p:spPr>
        <p:txBody>
          <a:bodyPr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5400" baseline="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00A38D-CFE8-4333-B9D2-D3E7EACA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8820" y="2078875"/>
            <a:ext cx="4114800" cy="3798888"/>
          </a:xfrm>
        </p:spPr>
        <p:txBody>
          <a:bodyPr>
            <a:noAutofit/>
          </a:bodyPr>
          <a:lstStyle>
            <a:lvl1pPr marL="0" indent="0">
              <a:buNone/>
              <a:defRPr sz="1800" spc="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A8588E-221D-4931-A290-C5C41844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8820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5539E44-E270-49B4-8B0A-07870325A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539" y="1546138"/>
            <a:ext cx="4023360" cy="464871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300" baseline="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2799617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0E4A3-5566-43FE-A59F-2C4F4FE7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783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262871"/>
            <a:ext cx="5251450" cy="1661297"/>
          </a:xfrm>
        </p:spPr>
        <p:txBody>
          <a:bodyPr anchor="b"/>
          <a:lstStyle>
            <a:lvl1pPr algn="l">
              <a:defRPr sz="6000" spc="3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378134"/>
            <a:ext cx="5251450" cy="36512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>
            <a:noAutofit/>
          </a:bodyPr>
          <a:lstStyle>
            <a:lvl1pPr algn="l">
              <a:defRPr sz="3200" spc="300"/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263841"/>
            <a:ext cx="4018722" cy="4636392"/>
          </a:xfrm>
        </p:spPr>
        <p:txBody>
          <a:bodyPr lIns="0" rIns="0">
            <a:no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CA175D-816E-4F70-96CC-8A1FD0EB1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6600" y="3651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23519C8-24DE-471D-85A9-7A8AFACEC4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1300" y="3651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47F0F1E-7AF5-4B76-928C-7B28010C4F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600" y="24225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63D0E8E-9491-4AF0-918D-A0B782C5FD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300" y="24225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42F54CB-9200-4D74-968A-0A3E5871D9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6600" y="44799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D925119-27E3-496E-86BC-23416F94FB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51300" y="44799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93AF7-D4DC-42B5-8A4F-B5F3ABBB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81678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68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767791"/>
            <a:ext cx="11002962" cy="823913"/>
          </a:xfrm>
        </p:spPr>
        <p:txBody>
          <a:bodyPr>
            <a:noAutofit/>
          </a:bodyPr>
          <a:lstStyle>
            <a:lvl1pPr>
              <a:defRPr sz="48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3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79BAC-E989-4203-B9B4-66280365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4607137"/>
            <a:ext cx="4114800" cy="4214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>
              <a:defRPr sz="1400" spc="30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CCC81E-A013-4315-AD13-97BA3AA955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8756" y="1569719"/>
            <a:ext cx="9234488" cy="2651443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55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0EF11611-8537-47CC-87AC-2E25428B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1A63A52-1E65-414B-BBC3-D31F51579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8601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D7E0E1A-1E64-4A9A-9C8B-69486BD11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900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E462965-19D7-4A65-B394-9AE76A5B4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07" y="3864355"/>
            <a:ext cx="5157787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AEC14D1-0BEA-4D9A-9D96-A56B6A9B0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07" y="4531139"/>
            <a:ext cx="5157787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07BB47-1AB4-42F2-99FF-453A0622B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107" y="3864355"/>
            <a:ext cx="5183188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438D6EEA-A0DB-4B5F-8F41-A9C1F2C09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107" y="4531139"/>
            <a:ext cx="5183188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4909F59-7529-454A-A1EF-3CC1EADE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3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>
            <a:extLst>
              <a:ext uri="{FF2B5EF4-FFF2-40B4-BE49-F238E27FC236}">
                <a16:creationId xmlns:a16="http://schemas.microsoft.com/office/drawing/2014/main" id="{6186F91B-547E-43BC-9BCE-04619DAA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635DFA1-45D2-4EFE-8BB2-BE96634669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121" y="3669506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F2918FE-A84E-4303-AEF3-4FD66CDD73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0438" y="1624013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E2401025-9BC9-4BDD-97DA-CA763CF84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42155" y="1623219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B7C4AAB6-897A-4ABD-AD50-2D86B197E9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2920" y="1623219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790D65EC-6EB4-4594-91E9-5C3DE7C3B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1837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611CF730-D055-47C2-A626-299F429D41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2919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F09E06A6-BFDD-42BD-BA69-2CD3BEF0F7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9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5F96C-D634-4A69-95EC-3D002BD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65125"/>
            <a:ext cx="11002962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57E98-D0FB-43E3-98BC-711F6A2F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19" y="1365813"/>
            <a:ext cx="10989920" cy="481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65B72-2E86-4BA3-94F2-3ADFA40B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1F3FD-3DB9-46B7-85E1-E8B8878A4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1" r:id="rId3"/>
    <p:sldLayoutId id="2147483651" r:id="rId4"/>
    <p:sldLayoutId id="2147483660" r:id="rId5"/>
    <p:sldLayoutId id="2147483677" r:id="rId6"/>
    <p:sldLayoutId id="2147483666" r:id="rId7"/>
    <p:sldLayoutId id="2147483679" r:id="rId8"/>
    <p:sldLayoutId id="2147483653" r:id="rId9"/>
    <p:sldLayoutId id="2147483678" r:id="rId10"/>
    <p:sldLayoutId id="2147483680" r:id="rId11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microsoft.com/office/2007/relationships/hdphoto" Target="../media/hdphoto9.wdp"/><Relationship Id="rId5" Type="http://schemas.openxmlformats.org/officeDocument/2006/relationships/image" Target="../media/image10.png"/><Relationship Id="rId4" Type="http://schemas.microsoft.com/office/2007/relationships/hdphoto" Target="../media/hdphoto8.wdp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">
            <a:extLst>
              <a:ext uri="{FF2B5EF4-FFF2-40B4-BE49-F238E27FC236}">
                <a16:creationId xmlns:a16="http://schemas.microsoft.com/office/drawing/2014/main" id="{9AB29DBC-55D3-49D9-BB44-4936739C4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5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9DC1498-E692-42BA-B69F-6D37E6CF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6" y="2137157"/>
            <a:ext cx="11490325" cy="823913"/>
          </a:xfrm>
        </p:spPr>
        <p:txBody>
          <a:bodyPr/>
          <a:lstStyle/>
          <a:p>
            <a:r>
              <a:rPr lang="en-US"/>
              <a:t>Training, certification and clarity processes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828D-1E63-455F-949D-0C5454A7FE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05.06.23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865526-EC39-4780-A2A8-274A80A5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gradFill>
            <a:gsLst>
              <a:gs pos="0">
                <a:schemeClr val="accent5"/>
              </a:gs>
              <a:gs pos="100000">
                <a:srgbClr val="00A8E0"/>
              </a:gs>
            </a:gsLst>
          </a:gradFill>
        </p:spPr>
        <p:txBody>
          <a:bodyPr/>
          <a:lstStyle/>
          <a:p>
            <a:r>
              <a:rPr lang="en-US"/>
              <a:t>Operations team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9060FF-6430-A739-1EA6-86827BA2D35B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50C70338-CE6C-FCF4-0E44-4DD46C92000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3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close up of computer code">
            <a:extLst>
              <a:ext uri="{FF2B5EF4-FFF2-40B4-BE49-F238E27FC236}">
                <a16:creationId xmlns:a16="http://schemas.microsoft.com/office/drawing/2014/main" id="{1D5DB266-C804-437C-AED7-3D057820D2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813" b="7813"/>
          <a:stretch/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4AB6F96-E5E8-4B40-A18C-2D078D1C2D4F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5"/>
              </a:gs>
              <a:gs pos="100000">
                <a:srgbClr val="00A8E0"/>
              </a:gs>
            </a:gsLst>
          </a:gradFill>
        </p:spPr>
        <p:txBody>
          <a:bodyPr>
            <a:normAutofit/>
          </a:bodyPr>
          <a:lstStyle/>
          <a:p>
            <a:r>
              <a:rPr lang="en-US"/>
              <a:t>We Want to Hear from You!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F72BBC-FC90-4B63-96CA-ABED853DBA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Discussion Topic:</a:t>
            </a:r>
          </a:p>
          <a:p>
            <a:r>
              <a:rPr lang="en-US"/>
              <a:t>What changes can help the team utilize </a:t>
            </a:r>
            <a:r>
              <a:rPr lang="en-US" err="1"/>
              <a:t>Nuclino</a:t>
            </a:r>
            <a:r>
              <a:rPr lang="en-US"/>
              <a:t> more effectively &amp; efficiently?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27F2CB-AEA7-F28E-E3FE-1E34EE70AA2E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29B1CEA6-4F5F-77B5-466E-485DDCD111D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7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A87B3-0A27-4EE9-979E-B69581E47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Ops team</a:t>
            </a:r>
          </a:p>
        </p:txBody>
      </p:sp>
      <p:pic>
        <p:nvPicPr>
          <p:cNvPr id="8" name="Picture Placeholder 7" descr="group of people at a conference table">
            <a:extLst>
              <a:ext uri="{FF2B5EF4-FFF2-40B4-BE49-F238E27FC236}">
                <a16:creationId xmlns:a16="http://schemas.microsoft.com/office/drawing/2014/main" id="{BB76F5AB-0940-46E1-85F9-6A870D7D04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370" r="20370"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89A40-EEAA-43AB-9A3A-B2CFDE450F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6451" y="2078874"/>
            <a:ext cx="4114800" cy="3226034"/>
          </a:xfrm>
        </p:spPr>
        <p:txBody>
          <a:bodyPr/>
          <a:lstStyle/>
          <a:p>
            <a:r>
              <a:rPr lang="en-US" sz="2000"/>
              <a:t>What comes to mind when you think of us?</a:t>
            </a:r>
          </a:p>
          <a:p>
            <a:pPr marL="971550" lvl="1" indent="-285750"/>
            <a:r>
              <a:rPr lang="en-US" sz="2000"/>
              <a:t>Ops Reviews</a:t>
            </a:r>
          </a:p>
          <a:p>
            <a:pPr marL="971550" lvl="1" indent="-285750"/>
            <a:r>
              <a:rPr lang="en-US" sz="2000"/>
              <a:t>Time Logs</a:t>
            </a:r>
          </a:p>
          <a:p>
            <a:pPr marL="971550" lvl="1" indent="-285750"/>
            <a:r>
              <a:rPr lang="en-US" sz="2000"/>
              <a:t>Human Resources</a:t>
            </a:r>
          </a:p>
          <a:p>
            <a:pPr marL="971550" lvl="1" indent="-285750"/>
            <a:r>
              <a:rPr lang="en-US" sz="2000"/>
              <a:t>Training and Certifications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F8048-1E86-48F4-B246-D2F8C54B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FC8A8B-B9DF-3666-F7CD-B1CC8F96ABED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6EE7ABB8-8BA1-2F60-FD4E-480AC2B46E7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9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able with various people working on their laptops">
            <a:extLst>
              <a:ext uri="{FF2B5EF4-FFF2-40B4-BE49-F238E27FC236}">
                <a16:creationId xmlns:a16="http://schemas.microsoft.com/office/drawing/2014/main" id="{A0280051-D7F1-4438-B815-F0FF4906D1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617" r="23617"/>
          <a:stretch/>
        </p:blipFill>
        <p:spPr>
          <a:noFill/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58599" y="460619"/>
            <a:ext cx="3017520" cy="464871"/>
          </a:xfrm>
          <a:gradFill>
            <a:gsLst>
              <a:gs pos="0">
                <a:schemeClr val="accent5"/>
              </a:gs>
              <a:gs pos="100000">
                <a:srgbClr val="00A8E0"/>
              </a:gs>
            </a:gsLst>
          </a:gradFill>
        </p:spPr>
        <p:txBody>
          <a:bodyPr/>
          <a:lstStyle/>
          <a:p>
            <a:r>
              <a:rPr lang="en-US"/>
              <a:t>Finances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4236" y="1185246"/>
            <a:ext cx="4646246" cy="195894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>
                <a:cs typeface="Biome Light" panose="020B0303030204020804" pitchFamily="34" charset="0"/>
              </a:rPr>
              <a:t>For Clarity:</a:t>
            </a:r>
          </a:p>
          <a:p>
            <a:pPr lvl="1">
              <a:lnSpc>
                <a:spcPct val="100000"/>
              </a:lnSpc>
            </a:pPr>
            <a:r>
              <a:rPr lang="en-US">
                <a:cs typeface="Biome Light" panose="020B0303030204020804" pitchFamily="34" charset="0"/>
              </a:rPr>
              <a:t>Payroll and Compensation Plans</a:t>
            </a:r>
          </a:p>
          <a:p>
            <a:pPr lvl="1">
              <a:lnSpc>
                <a:spcPct val="100000"/>
              </a:lnSpc>
            </a:pPr>
            <a:r>
              <a:rPr lang="en-US">
                <a:cs typeface="Biome Light" panose="020B0303030204020804" pitchFamily="34" charset="0"/>
              </a:rPr>
              <a:t>Business Expenses Management</a:t>
            </a:r>
          </a:p>
          <a:p>
            <a:pPr lvl="1">
              <a:lnSpc>
                <a:spcPct val="100000"/>
              </a:lnSpc>
            </a:pPr>
            <a:r>
              <a:rPr lang="en-US">
                <a:cs typeface="Biome Light" panose="020B0303030204020804" pitchFamily="34" charset="0"/>
              </a:rPr>
              <a:t>Reporting &amp; Accountability around Clarity’s financial goals for both income and expenditures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>
                <a:cs typeface="Biome Light" panose="020B0303030204020804" pitchFamily="34" charset="0"/>
              </a:rPr>
              <a:t>For Our Clients:</a:t>
            </a:r>
          </a:p>
          <a:p>
            <a:pPr lvl="1">
              <a:lnSpc>
                <a:spcPct val="100000"/>
              </a:lnSpc>
            </a:pPr>
            <a:r>
              <a:rPr lang="en-US">
                <a:cs typeface="Biome Light" panose="020B0303030204020804" pitchFamily="34" charset="0"/>
              </a:rPr>
              <a:t>Invoicing and Budget Planning</a:t>
            </a:r>
          </a:p>
          <a:p>
            <a:pPr lvl="1">
              <a:lnSpc>
                <a:spcPct val="100000"/>
              </a:lnSpc>
            </a:pPr>
            <a:endParaRPr lang="en-US">
              <a:cs typeface="Biome Light" panose="020B0303030204020804" pitchFamily="34" charset="0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3</a:t>
            </a:fld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D986341A-BF14-21E7-CD9A-83694329EB49}"/>
              </a:ext>
            </a:extLst>
          </p:cNvPr>
          <p:cNvSpPr txBox="1">
            <a:spLocks/>
          </p:cNvSpPr>
          <p:nvPr/>
        </p:nvSpPr>
        <p:spPr>
          <a:xfrm>
            <a:off x="7358599" y="3663705"/>
            <a:ext cx="3017520" cy="464871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rgbClr val="00A8E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300" baseline="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Administration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D3563477-A06C-6F6E-BF65-6CF9E35354FC}"/>
              </a:ext>
            </a:extLst>
          </p:cNvPr>
          <p:cNvSpPr txBox="1">
            <a:spLocks/>
          </p:cNvSpPr>
          <p:nvPr/>
        </p:nvSpPr>
        <p:spPr>
          <a:xfrm>
            <a:off x="6544236" y="4500356"/>
            <a:ext cx="4646246" cy="19589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>
                <a:cs typeface="Biome Light" panose="020B0303030204020804" pitchFamily="34" charset="0"/>
              </a:rPr>
              <a:t>Tasks Include:</a:t>
            </a:r>
          </a:p>
          <a:p>
            <a:pPr lvl="1">
              <a:lnSpc>
                <a:spcPct val="100000"/>
              </a:lnSpc>
            </a:pPr>
            <a:r>
              <a:rPr lang="en-US">
                <a:cs typeface="Biome Light" panose="020B0303030204020804" pitchFamily="34" charset="0"/>
              </a:rPr>
              <a:t>Information conduit between all departments</a:t>
            </a:r>
          </a:p>
          <a:p>
            <a:pPr lvl="1">
              <a:lnSpc>
                <a:spcPct val="100000"/>
              </a:lnSpc>
            </a:pPr>
            <a:r>
              <a:rPr lang="en-US">
                <a:cs typeface="Biome Light" panose="020B0303030204020804" pitchFamily="34" charset="0"/>
              </a:rPr>
              <a:t>Documentation and delegation of tasks</a:t>
            </a:r>
          </a:p>
          <a:p>
            <a:pPr lvl="1">
              <a:lnSpc>
                <a:spcPct val="100000"/>
              </a:lnSpc>
            </a:pPr>
            <a:r>
              <a:rPr lang="en-US">
                <a:cs typeface="Biome Light" panose="020B0303030204020804" pitchFamily="34" charset="0"/>
              </a:rPr>
              <a:t>HR Management</a:t>
            </a:r>
          </a:p>
          <a:p>
            <a:pPr lvl="1">
              <a:lnSpc>
                <a:spcPct val="100000"/>
              </a:lnSpc>
            </a:pPr>
            <a:r>
              <a:rPr lang="en-US">
                <a:cs typeface="Biome Light" panose="020B0303030204020804" pitchFamily="34" charset="0"/>
              </a:rPr>
              <a:t>Audits (not just time logs! </a:t>
            </a:r>
            <a:r>
              <a:rPr lang="en-US" err="1">
                <a:cs typeface="Biome Light" panose="020B0303030204020804" pitchFamily="34" charset="0"/>
              </a:rPr>
              <a:t>Haha</a:t>
            </a:r>
            <a:r>
              <a:rPr lang="en-US">
                <a:cs typeface="Biome Light" panose="020B0303030204020804" pitchFamily="34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US">
                <a:cs typeface="Biome Light" panose="020B0303030204020804" pitchFamily="34" charset="0"/>
              </a:rPr>
              <a:t>Calendar Planning</a:t>
            </a:r>
          </a:p>
          <a:p>
            <a:pPr lvl="1">
              <a:lnSpc>
                <a:spcPct val="100000"/>
              </a:lnSpc>
            </a:pPr>
            <a:r>
              <a:rPr lang="en-US">
                <a:cs typeface="Biome Light" panose="020B0303030204020804" pitchFamily="34" charset="0"/>
              </a:rPr>
              <a:t>Event Planning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E712C5-0FB4-F808-8F5E-1D81853EA09D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757BBA65-221E-6E5C-95C1-3C4D66B0924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7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close up of computer code">
            <a:extLst>
              <a:ext uri="{FF2B5EF4-FFF2-40B4-BE49-F238E27FC236}">
                <a16:creationId xmlns:a16="http://schemas.microsoft.com/office/drawing/2014/main" id="{A596BF19-CC58-4709-B5D6-3FC378FDC7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370" r="20370"/>
          <a:stretch/>
        </p:blipFill>
        <p:spPr>
          <a:xfrm>
            <a:off x="0" y="0"/>
            <a:ext cx="6640404" cy="6867922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A5C12-E784-444E-B868-DE2AE857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4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B8A7E4-AD64-11A8-F849-E3C40438BBBC}"/>
              </a:ext>
            </a:extLst>
          </p:cNvPr>
          <p:cNvSpPr txBox="1"/>
          <p:nvPr/>
        </p:nvSpPr>
        <p:spPr>
          <a:xfrm>
            <a:off x="7004098" y="1173707"/>
            <a:ext cx="372652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For Clarity: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Sourcing candidates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Ensuring process is followed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Scheduling &amp; Coordinating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Preparation of materials</a:t>
            </a:r>
          </a:p>
          <a:p>
            <a:endParaRPr lang="en-US" sz="1600"/>
          </a:p>
          <a:p>
            <a:r>
              <a:rPr lang="en-US" sz="1600"/>
              <a:t>For Candidates: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Main point of contact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Questions &amp; Information about Clarity</a:t>
            </a:r>
          </a:p>
          <a:p>
            <a:endParaRPr lang="en-US" sz="160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238BD6EA-11D8-BC0D-A5F6-5E6705390572}"/>
              </a:ext>
            </a:extLst>
          </p:cNvPr>
          <p:cNvSpPr txBox="1">
            <a:spLocks/>
          </p:cNvSpPr>
          <p:nvPr/>
        </p:nvSpPr>
        <p:spPr>
          <a:xfrm>
            <a:off x="7261836" y="3593620"/>
            <a:ext cx="3211044" cy="464871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00A8E0"/>
              </a:gs>
            </a:gsLst>
            <a:lin ang="108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pc="300">
                <a:solidFill>
                  <a:schemeClr val="bg1"/>
                </a:solidFill>
              </a:rPr>
              <a:t>Training &amp; Certifications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116AC95C-A7BA-51E1-F63E-FA039B5432FB}"/>
              </a:ext>
            </a:extLst>
          </p:cNvPr>
          <p:cNvSpPr txBox="1">
            <a:spLocks/>
          </p:cNvSpPr>
          <p:nvPr/>
        </p:nvSpPr>
        <p:spPr>
          <a:xfrm>
            <a:off x="7261836" y="422240"/>
            <a:ext cx="3211044" cy="464871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rgbClr val="00A8E0"/>
              </a:gs>
            </a:gsLst>
            <a:lin ang="10800000" scaled="1"/>
          </a:gradFill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pc="300">
                <a:solidFill>
                  <a:schemeClr val="bg1"/>
                </a:solidFill>
              </a:rPr>
              <a:t>Recruiting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8E273F-B075-86BE-F6FA-16A8B95D750D}"/>
              </a:ext>
            </a:extLst>
          </p:cNvPr>
          <p:cNvSpPr txBox="1"/>
          <p:nvPr/>
        </p:nvSpPr>
        <p:spPr>
          <a:xfrm>
            <a:off x="7004098" y="4219430"/>
            <a:ext cx="372652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Create &amp; Update LMS Courses based on latest processes &amp;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Working with Leadership to identify areas of opportunity within Clarity to promote career growth and continuing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2E00F3-D99D-D34D-1E47-EB9764571298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C44195DA-3571-A826-EFD0-D4C616E5CD9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6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93863800-85E5-44A7-96E9-521CE8826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800" spc="300"/>
              <a:t>Career Growth</a:t>
            </a:r>
          </a:p>
        </p:txBody>
      </p:sp>
      <p:pic>
        <p:nvPicPr>
          <p:cNvPr id="15" name="Picture Placeholder 14" descr="group professional photo">
            <a:extLst>
              <a:ext uri="{FF2B5EF4-FFF2-40B4-BE49-F238E27FC236}">
                <a16:creationId xmlns:a16="http://schemas.microsoft.com/office/drawing/2014/main" id="{4B696E0D-78B0-41A4-A40D-7A4F6E88FE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2475" b="22475"/>
          <a:stretch>
            <a:fillRect/>
          </a:stretch>
        </p:blipFill>
        <p:spPr/>
      </p:pic>
      <p:pic>
        <p:nvPicPr>
          <p:cNvPr id="10" name="Picture Placeholder 9" descr="close up of computer boards">
            <a:extLst>
              <a:ext uri="{FF2B5EF4-FFF2-40B4-BE49-F238E27FC236}">
                <a16:creationId xmlns:a16="http://schemas.microsoft.com/office/drawing/2014/main" id="{AD4E0449-1F68-4DB7-BBE6-7BC3B0E3069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5074" b="1507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09A73-2FDB-4725-9558-77B4ACF92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1" y="3864355"/>
            <a:ext cx="6093229" cy="494506"/>
          </a:xfrm>
        </p:spPr>
        <p:txBody>
          <a:bodyPr>
            <a:noAutofit/>
          </a:bodyPr>
          <a:lstStyle/>
          <a:p>
            <a:r>
              <a:rPr lang="en-US" sz="2200" spc="300">
                <a:solidFill>
                  <a:schemeClr val="tx1"/>
                </a:solidFill>
              </a:rPr>
              <a:t>How to Fill Out </a:t>
            </a:r>
            <a:r>
              <a:rPr lang="en-US" sz="2200" spc="300" err="1">
                <a:solidFill>
                  <a:schemeClr val="tx1"/>
                </a:solidFill>
              </a:rPr>
              <a:t>Leapsome</a:t>
            </a:r>
            <a:r>
              <a:rPr lang="en-US" sz="2200" spc="300">
                <a:solidFill>
                  <a:schemeClr val="tx1"/>
                </a:solidFill>
              </a:rPr>
              <a:t> </a:t>
            </a:r>
            <a:r>
              <a:rPr lang="en-US" sz="2200" spc="300"/>
              <a:t>A</a:t>
            </a:r>
            <a:r>
              <a:rPr lang="en-US" sz="2200" spc="300">
                <a:solidFill>
                  <a:schemeClr val="tx1"/>
                </a:solidFill>
              </a:rPr>
              <a:t>ssessments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BB0776-0624-4A97-8BD3-03CF60228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46967" y="3864355"/>
            <a:ext cx="3019468" cy="494506"/>
          </a:xfrm>
        </p:spPr>
        <p:txBody>
          <a:bodyPr>
            <a:normAutofit fontScale="92500" lnSpcReduction="20000"/>
          </a:bodyPr>
          <a:lstStyle/>
          <a:p>
            <a:r>
              <a:rPr lang="en-US" spc="300">
                <a:solidFill>
                  <a:schemeClr val="tx1"/>
                </a:solidFill>
              </a:rPr>
              <a:t>Why It’s Important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D0F54D-A602-4D35-8BE1-6B9BE8078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900" y="4531139"/>
            <a:ext cx="5157787" cy="2039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Be proud!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tx1"/>
                </a:solidFill>
              </a:rPr>
              <a:t>Highlight your successes, accomplishments and good work.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Be honest and critical</a:t>
            </a:r>
            <a:endParaRPr lang="en-US" sz="140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200">
                <a:solidFill>
                  <a:schemeClr val="tx1"/>
                </a:solidFill>
              </a:rPr>
              <a:t>Point out what could have bee</a:t>
            </a:r>
            <a:r>
              <a:rPr lang="en-US" sz="1200"/>
              <a:t>n done better and how you plan to improve.</a:t>
            </a:r>
            <a:endParaRPr lang="en-US" sz="12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Be specific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200"/>
              <a:t>Bring in any details that help describe your performance.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E69FE38-B9E0-4441-8A00-92DDB88D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88C7EF-96DB-8D95-F94A-B2DF3A40E33F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DD979557-ECFA-B566-F4FE-121106DDA5CA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004201" y="5550130"/>
            <a:ext cx="1272466" cy="127246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FBC808-1837-4C36-BFF0-135B8C1042A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Allows team members to reflect on their accomplishments</a:t>
            </a:r>
            <a:r>
              <a:rPr lang="en-US" sz="1400"/>
              <a:t> and errors made in the past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/>
              <a:t>Acts as a driving force for self-motivation</a:t>
            </a:r>
            <a:endParaRPr lang="en-US" sz="1400">
              <a:cs typeface="Calibri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Reminds managers of</a:t>
            </a:r>
            <a:r>
              <a:rPr lang="en-US" sz="1400"/>
              <a:t> the team member’s achievements and challenges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Helps both th</a:t>
            </a:r>
            <a:r>
              <a:rPr lang="en-US" sz="1400"/>
              <a:t>e team member and manager understand why</a:t>
            </a:r>
            <a:br>
              <a:rPr lang="en-US" sz="1400"/>
            </a:br>
            <a:r>
              <a:rPr lang="en-US" sz="1400"/>
              <a:t>each score was chosen</a:t>
            </a:r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6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3376-5069-4C7B-BE6B-A3776D1B4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4572"/>
            <a:ext cx="5897218" cy="1636374"/>
          </a:xfrm>
        </p:spPr>
        <p:txBody>
          <a:bodyPr/>
          <a:lstStyle/>
          <a:p>
            <a:pPr algn="ctr"/>
            <a:r>
              <a:rPr lang="en-US"/>
              <a:t>Tips &amp; Tricks for maximizing time with Chris</a:t>
            </a:r>
          </a:p>
        </p:txBody>
      </p:sp>
      <p:pic>
        <p:nvPicPr>
          <p:cNvPr id="6" name="Picture Placeholder 5" descr="person staring at blueprints on a brick wall">
            <a:extLst>
              <a:ext uri="{FF2B5EF4-FFF2-40B4-BE49-F238E27FC236}">
                <a16:creationId xmlns:a16="http://schemas.microsoft.com/office/drawing/2014/main" id="{C07C315A-7CD1-432C-92FA-6B62159B56C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3552" t="1" r="23880" b="327"/>
          <a:stretch/>
        </p:blipFill>
        <p:spPr>
          <a:xfrm>
            <a:off x="0" y="0"/>
            <a:ext cx="5416550" cy="6858000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9248A72-A597-48DF-A270-3389F5D20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60945"/>
            <a:ext cx="5669280" cy="420834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defRPr/>
            </a:pPr>
            <a:r>
              <a:rPr kumimoji="0" lang="en-US" sz="2000" b="0" i="0" u="none" strike="noStrike" kern="1200" cap="none" spc="30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Take In-Detail Notes or Transcribe the Meeting</a:t>
            </a:r>
          </a:p>
          <a:p>
            <a:pPr>
              <a:lnSpc>
                <a:spcPct val="100000"/>
              </a:lnSpc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kumimoji="0" lang="en-US" sz="2000" b="0" i="0" u="none" strike="noStrike" kern="1200" cap="none" spc="30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Come with a plan and written agenda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defRPr/>
            </a:pPr>
            <a:r>
              <a:rPr lang="en-US" spc="300">
                <a:cs typeface="Biome Light" panose="020B0303030204020804" pitchFamily="34" charset="0"/>
              </a:rPr>
              <a:t>This includes possible solutions to your blockers</a:t>
            </a:r>
            <a:endParaRPr kumimoji="0" lang="en-US" b="0" i="0" u="none" strike="noStrike" kern="1200" cap="none" spc="30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  <a:p>
            <a:pPr>
              <a:lnSpc>
                <a:spcPct val="100000"/>
              </a:lnSpc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sz="2000" spc="300">
                <a:cs typeface="Biome Light" panose="020B0303030204020804" pitchFamily="34" charset="0"/>
              </a:rPr>
              <a:t>Be prepared to share your screen</a:t>
            </a:r>
            <a:endParaRPr kumimoji="0" lang="en-US" sz="2000" b="0" i="0" u="none" strike="noStrike" kern="1200" cap="none" spc="30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  <a:p>
            <a:pPr>
              <a:lnSpc>
                <a:spcPct val="100000"/>
              </a:lnSpc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kumimoji="0" lang="en-US" sz="2000" b="0" i="0" u="none" strike="noStrike" kern="1200" cap="none" spc="30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Repeat back action items at the end of the meeting</a:t>
            </a:r>
          </a:p>
          <a:p>
            <a:pPr>
              <a:lnSpc>
                <a:spcPct val="100000"/>
              </a:lnSpc>
              <a:defRPr/>
            </a:pPr>
            <a:endParaRPr lang="en-US" sz="2000" spc="300">
              <a:cs typeface="Biome Light" panose="020B03030302040208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kumimoji="0" lang="en-US" sz="2000" b="0" i="0" u="none" strike="noStrike" kern="1200" cap="none" spc="30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Don’t forget to use the CR Meeting Request Channel</a:t>
            </a:r>
          </a:p>
          <a:p>
            <a:endParaRPr lang="en-US" b="1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FA57D11-A25F-4772-8E50-DDB68BE8C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974846-CA7F-9127-6ECE-34FB2106C8BB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8011D34B-9E1B-76CE-D3CF-D4CC6DAE784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9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534194-745D-4888-BF16-6C09F65E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800" spc="300"/>
              <a:t>Best practices on working from home</a:t>
            </a:r>
          </a:p>
        </p:txBody>
      </p:sp>
      <p:pic>
        <p:nvPicPr>
          <p:cNvPr id="14" name="Picture Placeholder 13" descr="person staring at blueprints on a wall">
            <a:extLst>
              <a:ext uri="{FF2B5EF4-FFF2-40B4-BE49-F238E27FC236}">
                <a16:creationId xmlns:a16="http://schemas.microsoft.com/office/drawing/2014/main" id="{0FFF32E4-AD91-40FC-9DF7-A335457822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341" b="4341"/>
          <a:stretch>
            <a:fillRect/>
          </a:stretch>
        </p:blipFill>
        <p:spPr/>
      </p:pic>
      <p:pic>
        <p:nvPicPr>
          <p:cNvPr id="16" name="Picture Placeholder 15" descr="sticky notes on a clear dry erase board">
            <a:extLst>
              <a:ext uri="{FF2B5EF4-FFF2-40B4-BE49-F238E27FC236}">
                <a16:creationId xmlns:a16="http://schemas.microsoft.com/office/drawing/2014/main" id="{50D4325D-C08E-44CB-8E25-A519866BD2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341" b="4341"/>
          <a:stretch>
            <a:fillRect/>
          </a:stretch>
        </p:blipFill>
        <p:spPr/>
      </p:pic>
      <p:pic>
        <p:nvPicPr>
          <p:cNvPr id="19" name="Picture Placeholder 18" descr="group of people at a conference table">
            <a:extLst>
              <a:ext uri="{FF2B5EF4-FFF2-40B4-BE49-F238E27FC236}">
                <a16:creationId xmlns:a16="http://schemas.microsoft.com/office/drawing/2014/main" id="{FB89929D-9F1B-48CA-B694-B0344FFC9F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341" b="4341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A248D7-680E-4181-9558-ED00D7CEAD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pc="300"/>
              <a:t>Your Office Space</a:t>
            </a:r>
          </a:p>
          <a:p>
            <a: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spc="0"/>
              <a:t>Make sure your work station is in an area of your home that you thrive in</a:t>
            </a:r>
          </a:p>
          <a:p>
            <a: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spc="0"/>
              <a:t>Clean and maintain your desk area so as not to get overwhelmed by your space</a:t>
            </a:r>
          </a:p>
          <a:p>
            <a: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spc="0"/>
              <a:t>Personalize your work station to feel welcoming</a:t>
            </a:r>
          </a:p>
          <a:p>
            <a: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US" sz="1400" spc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pc="300"/>
          </a:p>
          <a:p>
            <a:endParaRPr lang="en-US"/>
          </a:p>
        </p:txBody>
      </p:sp>
      <p:sp>
        <p:nvSpPr>
          <p:cNvPr id="12" name="Content Placeholder 24">
            <a:extLst>
              <a:ext uri="{FF2B5EF4-FFF2-40B4-BE49-F238E27FC236}">
                <a16:creationId xmlns:a16="http://schemas.microsoft.com/office/drawing/2014/main" id="{3DD3B9ED-231E-423D-B8D7-6DE1C249CA4E}"/>
              </a:ext>
            </a:extLst>
          </p:cNvPr>
          <p:cNvSpPr txBox="1">
            <a:spLocks/>
          </p:cNvSpPr>
          <p:nvPr/>
        </p:nvSpPr>
        <p:spPr>
          <a:xfrm>
            <a:off x="4541520" y="3670301"/>
            <a:ext cx="3108960" cy="2755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spc="300"/>
              <a:t>Your Schedule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/>
              <a:t>Make a to-do list for your full day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/>
              <a:t>Decide which time in the core hours you work best and put priority items to be done in those hours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/>
              <a:t>Put a few blocks in your calendar to remember to complete a task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spc="0"/>
              <a:t>Take a small break to walk, stretch your legs, or get some fresh air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US" sz="140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US" sz="1400"/>
          </a:p>
          <a:p>
            <a:endParaRPr lang="en-US"/>
          </a:p>
        </p:txBody>
      </p:sp>
      <p:sp>
        <p:nvSpPr>
          <p:cNvPr id="13" name="Content Placeholder 25">
            <a:extLst>
              <a:ext uri="{FF2B5EF4-FFF2-40B4-BE49-F238E27FC236}">
                <a16:creationId xmlns:a16="http://schemas.microsoft.com/office/drawing/2014/main" id="{184497C2-C5BB-4C07-AF14-B5D10275FC68}"/>
              </a:ext>
            </a:extLst>
          </p:cNvPr>
          <p:cNvSpPr txBox="1">
            <a:spLocks/>
          </p:cNvSpPr>
          <p:nvPr/>
        </p:nvSpPr>
        <p:spPr>
          <a:xfrm>
            <a:off x="8122920" y="3670302"/>
            <a:ext cx="3108960" cy="27558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spc="300"/>
              <a:t>Teams/Outlook Tips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/>
              <a:t>Pre-send Teams Messages that you know will have to go out in advance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/>
              <a:t>If you are in a different time zone: Include 2 time zones on your calendar (Your time zone and central zone)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/>
              <a:t>Pre-send emails that you know will need to be sent in advance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/>
              <a:t>Use email and calendar categories to color-code your meetings and conversations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7B9B9E1-D2EC-4B8B-BC3C-67231FDDCC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14E4C3-1AAF-C692-3C44-E9525407FFF4}"/>
              </a:ext>
            </a:extLst>
          </p:cNvPr>
          <p:cNvSpPr/>
          <p:nvPr/>
        </p:nvSpPr>
        <p:spPr>
          <a:xfrm>
            <a:off x="11037454" y="5735782"/>
            <a:ext cx="1154545" cy="1122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4580A478-E752-F7EC-87DD-332BBBD9A2AA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1119744" y="5791334"/>
            <a:ext cx="1072256" cy="99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344" y="664166"/>
            <a:ext cx="6012873" cy="1678733"/>
          </a:xfrm>
        </p:spPr>
        <p:txBody>
          <a:bodyPr>
            <a:noAutofit/>
          </a:bodyPr>
          <a:lstStyle/>
          <a:p>
            <a:r>
              <a:rPr lang="en-US" sz="4000"/>
              <a:t>Training &amp; Certification </a:t>
            </a:r>
            <a:r>
              <a:rPr lang="en-US" sz="4000" err="1"/>
              <a:t>UPdates</a:t>
            </a:r>
            <a:endParaRPr lang="en-US" sz="4000"/>
          </a:p>
        </p:txBody>
      </p:sp>
      <p:pic>
        <p:nvPicPr>
          <p:cNvPr id="13" name="Picture Placeholder 12" descr="close up of computer on top of table against a brick wall">
            <a:extLst>
              <a:ext uri="{FF2B5EF4-FFF2-40B4-BE49-F238E27FC236}">
                <a16:creationId xmlns:a16="http://schemas.microsoft.com/office/drawing/2014/main" id="{90BB9493-60B4-4B89-89CE-E1F8BF6C4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370" r="20370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9B872F-6332-408E-9135-B871F0C90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8547" y="2610693"/>
            <a:ext cx="2377440" cy="365125"/>
          </a:xfrm>
          <a:gradFill>
            <a:gsLst>
              <a:gs pos="0">
                <a:schemeClr val="accent5"/>
              </a:gs>
              <a:gs pos="100000">
                <a:srgbClr val="00A8E0"/>
              </a:gs>
            </a:gsLst>
          </a:gradFill>
        </p:spPr>
        <p:txBody>
          <a:bodyPr/>
          <a:lstStyle/>
          <a:p>
            <a:r>
              <a:rPr lang="en-US" spc="300"/>
              <a:t>Looking Ahead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DD8A0-BD53-4DBF-949B-0D64D12D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85384E-00D8-4555-B63D-588F7D49C043}"/>
              </a:ext>
            </a:extLst>
          </p:cNvPr>
          <p:cNvSpPr txBox="1"/>
          <p:nvPr/>
        </p:nvSpPr>
        <p:spPr>
          <a:xfrm>
            <a:off x="5920526" y="3282216"/>
            <a:ext cx="58042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Completed Certifications: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Onboarding Certifications for both FE &amp; BE CEF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Mid-Level Certifications for both FE &amp; BE CEF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Sr. Level Developer Certification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In Progress: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PM Onboarding Certification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Connect Onboarding Certification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60A8BF-AC08-D76D-AA62-E0E6D90D1821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3A2FEAEB-F8C4-D4C3-BD20-66BE1766564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05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0AEA731-C7D0-4A0E-B871-4F369D8BE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 the team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11BDE68-0A80-4D82-92C3-76544DD8F07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-10699" t="6522" r="-10699" b="6522"/>
          <a:stretch/>
        </p:blipFill>
        <p:spPr>
          <a:xfrm>
            <a:off x="736600" y="365125"/>
            <a:ext cx="2997200" cy="1828800"/>
          </a:xfr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40533F4-86F2-4B1E-96A3-2FA4F436D3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l="-12294" t="6522" r="-9186" b="6522"/>
          <a:stretch/>
        </p:blipFill>
        <p:spPr>
          <a:xfrm>
            <a:off x="4051301" y="365760"/>
            <a:ext cx="2999232" cy="1828800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18BC2A5A-7F05-4444-8281-26D53119418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l="-15556" r="-15556"/>
          <a:stretch/>
        </p:blipFill>
        <p:spPr>
          <a:xfrm>
            <a:off x="736600" y="2422525"/>
            <a:ext cx="2999232" cy="1830040"/>
          </a:xfrm>
        </p:spPr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AF3616EE-41A1-44FC-B25A-038F0C3213D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/>
          <a:srcRect l="-12222" t="6522" r="-12222" b="6522"/>
          <a:stretch/>
        </p:blipFill>
        <p:spPr>
          <a:xfrm>
            <a:off x="4051300" y="2422525"/>
            <a:ext cx="3072384" cy="1828800"/>
          </a:xfrm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2708FFA5-E81C-4FD0-970D-C71D36C8D36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7"/>
          <a:srcRect l="-10698" t="7636" r="-13745" b="5408"/>
          <a:stretch/>
        </p:blipFill>
        <p:spPr>
          <a:xfrm>
            <a:off x="2235200" y="4663441"/>
            <a:ext cx="3072384" cy="1828800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4E49AC7-7A73-4B51-BDF6-EABA3162F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spc="300"/>
              <a:t>Kristin Wagner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500"/>
              <a:t>Chief Administrative Officer</a:t>
            </a:r>
          </a:p>
          <a:p>
            <a:pPr marL="0" indent="0">
              <a:buNone/>
            </a:pPr>
            <a:r>
              <a:rPr lang="en-US" sz="1800" spc="300"/>
              <a:t>Brooke Brown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500"/>
              <a:t>Operations Manager</a:t>
            </a:r>
          </a:p>
          <a:p>
            <a:pPr marL="0" indent="0">
              <a:buNone/>
            </a:pPr>
            <a:r>
              <a:rPr lang="en-US" sz="1800" spc="300"/>
              <a:t>Caroline Suh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500"/>
              <a:t>HR Manager</a:t>
            </a:r>
          </a:p>
          <a:p>
            <a:pPr marL="0" indent="0">
              <a:buNone/>
            </a:pPr>
            <a:r>
              <a:rPr lang="en-US" sz="1800" spc="300"/>
              <a:t>Sydney </a:t>
            </a:r>
            <a:r>
              <a:rPr lang="en-US" sz="1800" spc="300" err="1"/>
              <a:t>Ritson</a:t>
            </a:r>
            <a:endParaRPr lang="en-US" sz="1800"/>
          </a:p>
          <a:p>
            <a:pPr marL="0" indent="0">
              <a:lnSpc>
                <a:spcPct val="100000"/>
              </a:lnSpc>
              <a:buNone/>
            </a:pPr>
            <a:r>
              <a:rPr lang="en-US" sz="1500"/>
              <a:t>Operations Administrator</a:t>
            </a:r>
          </a:p>
          <a:p>
            <a:pPr marL="0" indent="0">
              <a:buNone/>
            </a:pPr>
            <a:r>
              <a:rPr lang="en-US" sz="1800" spc="300"/>
              <a:t>Alaina Sheets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500"/>
              <a:t>Operations PMC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F2A82-A1C3-4571-9ED3-A0EC07989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9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CFBC8D-4980-215F-99DA-374A8124086C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39F48136-4F8B-D418-E91E-3F29810F6F79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61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F52"/>
      </a:accent1>
      <a:accent2>
        <a:srgbClr val="E99757"/>
      </a:accent2>
      <a:accent3>
        <a:srgbClr val="2F3342"/>
      </a:accent3>
      <a:accent4>
        <a:srgbClr val="2C2153"/>
      </a:accent4>
      <a:accent5>
        <a:srgbClr val="01023B"/>
      </a:accent5>
      <a:accent6>
        <a:srgbClr val="7F7F7F"/>
      </a:accent6>
      <a:hlink>
        <a:srgbClr val="3A3838"/>
      </a:hlink>
      <a:folHlink>
        <a:srgbClr val="D0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 presentation_Win32_LW_v2.potx" id="{3AEEB70B-72AA-432B-B699-7833EBF4B1FE}" vid="{14A49A59-25D4-4203-BE02-DE6939C7C5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6854C177A3F441A1989E7B731BE753" ma:contentTypeVersion="17" ma:contentTypeDescription="Create a new document." ma:contentTypeScope="" ma:versionID="23891803e85bad146a320ea9930a0214">
  <xsd:schema xmlns:xsd="http://www.w3.org/2001/XMLSchema" xmlns:xs="http://www.w3.org/2001/XMLSchema" xmlns:p="http://schemas.microsoft.com/office/2006/metadata/properties" xmlns:ns2="c2a643f4-6e8b-4637-b590-7217a536f825" xmlns:ns3="bfdc0107-857d-498b-88d2-1c8937656fbd" targetNamespace="http://schemas.microsoft.com/office/2006/metadata/properties" ma:root="true" ma:fieldsID="c1cddac1f4ad8fbb43cfcbdb665b4eaa" ns2:_="" ns3:_="">
    <xsd:import namespace="c2a643f4-6e8b-4637-b590-7217a536f825"/>
    <xsd:import namespace="bfdc0107-857d-498b-88d2-1c8937656f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643f4-6e8b-4637-b590-7217a536f8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802f730-287f-4211-ade3-8e47f5e672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c0107-857d-498b-88d2-1c8937656fb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ac3307e-bb21-4494-ae97-9b811e3d5bff}" ma:internalName="TaxCatchAll" ma:showField="CatchAllData" ma:web="bfdc0107-857d-498b-88d2-1c8937656f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2a643f4-6e8b-4637-b590-7217a536f825" xsi:nil="true"/>
    <lcf76f155ced4ddcb4097134ff3c332f xmlns="c2a643f4-6e8b-4637-b590-7217a536f825">
      <Terms xmlns="http://schemas.microsoft.com/office/infopath/2007/PartnerControls"/>
    </lcf76f155ced4ddcb4097134ff3c332f>
    <TaxCatchAll xmlns="bfdc0107-857d-498b-88d2-1c8937656fbd" xsi:nil="true"/>
  </documentManagement>
</p:properties>
</file>

<file path=customXml/itemProps1.xml><?xml version="1.0" encoding="utf-8"?>
<ds:datastoreItem xmlns:ds="http://schemas.openxmlformats.org/officeDocument/2006/customXml" ds:itemID="{1B7E2D32-4FDD-4266-880C-17595B8014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574291-83FC-45E7-B600-AA79DF252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a643f4-6e8b-4637-b590-7217a536f825"/>
    <ds:schemaRef ds:uri="bfdc0107-857d-498b-88d2-1c8937656f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D9F223-918A-45AF-9B53-56AB9E5E2182}">
  <ds:schemaRefs>
    <ds:schemaRef ds:uri="http://schemas.openxmlformats.org/package/2006/metadata/core-properties"/>
    <ds:schemaRef ds:uri="71af3243-3dd4-4a8d-8c0d-dd76da1f02a5"/>
    <ds:schemaRef ds:uri="http://www.w3.org/XML/1998/namespace"/>
    <ds:schemaRef ds:uri="http://schemas.microsoft.com/office/2006/documentManagement/types"/>
    <ds:schemaRef ds:uri="http://purl.org/dc/terms/"/>
    <ds:schemaRef ds:uri="16c05727-aa75-4e4a-9b5f-8a80a1165891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  <ds:schemaRef ds:uri="c2a643f4-6e8b-4637-b590-7217a536f825"/>
    <ds:schemaRef ds:uri="bfdc0107-857d-498b-88d2-1c8937656f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575</Words>
  <Application>Microsoft Office PowerPoint</Application>
  <PresentationFormat>Widescreen</PresentationFormat>
  <Paragraphs>119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Training, certification and clarity processes</vt:lpstr>
      <vt:lpstr>Ops team</vt:lpstr>
      <vt:lpstr>PowerPoint Presentation</vt:lpstr>
      <vt:lpstr>PowerPoint Presentation</vt:lpstr>
      <vt:lpstr>Career Growth</vt:lpstr>
      <vt:lpstr>Tips &amp; Tricks for maximizing time with Chris</vt:lpstr>
      <vt:lpstr>Best practices on working from home</vt:lpstr>
      <vt:lpstr>Training &amp; Certification UPdates</vt:lpstr>
      <vt:lpstr>Meet the team</vt:lpstr>
      <vt:lpstr>We Want to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Fabrikam Technology Inc.</dc:title>
  <dc:creator>Brooke Brown</dc:creator>
  <cp:lastModifiedBy>Caroline</cp:lastModifiedBy>
  <cp:revision>1</cp:revision>
  <dcterms:created xsi:type="dcterms:W3CDTF">2023-03-09T19:24:19Z</dcterms:created>
  <dcterms:modified xsi:type="dcterms:W3CDTF">2023-05-08T18:47:20Z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0x010100806854C177A3F441A1989E7B731BE753</vt:lpwstr>
  </property>
  <property fmtid="{D5CDD505-2E9C-101B-9397-08002B2CF9AE}" pid="3" name="MediaServiceImageTags">
    <vt:lpwstr/>
  </property>
</Properties>
</file>