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448" r:id="rId5"/>
    <p:sldId id="2462" r:id="rId6"/>
    <p:sldId id="2464" r:id="rId7"/>
    <p:sldId id="2467" r:id="rId8"/>
    <p:sldId id="2466" r:id="rId9"/>
    <p:sldId id="2456" r:id="rId10"/>
    <p:sldId id="2451" r:id="rId11"/>
    <p:sldId id="262" r:id="rId12"/>
    <p:sldId id="2454" r:id="rId13"/>
    <p:sldId id="2465" r:id="rId14"/>
    <p:sldId id="24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02058C"/>
    <a:srgbClr val="0307BD"/>
    <a:srgbClr val="7F97FD"/>
    <a:srgbClr val="3E62FC"/>
    <a:srgbClr val="01023B"/>
    <a:srgbClr val="898989"/>
    <a:srgbClr val="2F3342"/>
    <a:srgbClr val="A53F52"/>
    <a:srgbClr val="2C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78A7F-8FD9-445F-9115-3607B51764DE}" v="38" dt="2023-05-04T13:09:27.217"/>
    <p1510:client id="{AD14F70A-0FCA-421A-B43E-A9334CB7AB30}" v="13" vWet="17" dt="2023-05-04T13:05:48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992"/>
        <p:guide pos="38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5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3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ECOMMERCE ROADMAP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rgbClr val="02058C"/>
              </a:gs>
              <a:gs pos="100000">
                <a:srgbClr val="00A8E0"/>
              </a:gs>
            </a:gsLst>
          </a:gra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The future of </a:t>
            </a:r>
            <a:r>
              <a:rPr lang="en-US" dirty="0" err="1">
                <a:cs typeface="Calibri"/>
              </a:rPr>
              <a:t>cef</a:t>
            </a:r>
            <a:endParaRPr lang="en-US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20180-82BD-2B76-05AB-12B282EC21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A787B1DD-0109-B036-EEC5-64AC4CBA0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31037"/>
            <a:ext cx="5897218" cy="884238"/>
          </a:xfrm>
        </p:spPr>
        <p:txBody>
          <a:bodyPr/>
          <a:lstStyle/>
          <a:p>
            <a:r>
              <a:rPr lang="en-US" dirty="0"/>
              <a:t>Upcoming 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180239"/>
            <a:ext cx="4646246" cy="48268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cs typeface="Biome Light" panose="020B0303030204020804" pitchFamily="34" charset="0"/>
              </a:rPr>
              <a:t>Level 2/3 payment data implementation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OOB Subscriptions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Help Center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Notification Schema with Opt-in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Account/User Management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CSR Emulation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cs typeface="Biome Light" panose="020B0303030204020804" pitchFamily="34" charset="0"/>
              </a:rPr>
              <a:t>Wordpress</a:t>
            </a:r>
            <a:r>
              <a:rPr lang="en-US" dirty="0">
                <a:cs typeface="Biome Light" panose="020B0303030204020804" pitchFamily="34" charset="0"/>
              </a:rPr>
              <a:t> OOB implementation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Returns/Refunds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Auction Updates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Importer Updates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Email Editor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Seller Dashboard</a:t>
            </a:r>
          </a:p>
          <a:p>
            <a:pPr>
              <a:lnSpc>
                <a:spcPct val="100000"/>
              </a:lnSpc>
            </a:pPr>
            <a:endParaRPr lang="en-US" sz="1600" dirty="0">
              <a:cs typeface="Biome Light" panose="020B03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87FE5-2F2A-06EA-62E1-90098180BF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3EB0B-F2A6-D951-9F7F-9FCDDEF8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1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3013675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68DF6-8DF4-BC53-F074-8F22288A8665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C067CE6D-E941-527B-5363-00A142DA0D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Clarity Ecommerce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of the past 6 months of product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 features on the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look forward</a:t>
            </a:r>
          </a:p>
          <a:p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55E06-173C-F68B-8A9D-5DCF6345B177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CE5EC66-143E-7429-D1A5-0B092E8BED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8756" y="2024535"/>
            <a:ext cx="9234488" cy="2651443"/>
          </a:xfrm>
        </p:spPr>
        <p:txBody>
          <a:bodyPr/>
          <a:lstStyle/>
          <a:p>
            <a:r>
              <a:rPr lang="en-US" dirty="0"/>
              <a:t>Clarity eCommerce is an enterprise-class eCommerce platform solution that helps businesses scale and can adjust to their growth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06299-21DA-FA09-4161-EB00E93E540B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A17590B-47F8-9533-4806-3B486DE28C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AB5F44E-CFBC-E038-A56B-D928E25A4172}"/>
              </a:ext>
            </a:extLst>
          </p:cNvPr>
          <p:cNvSpPr txBox="1">
            <a:spLocks/>
          </p:cNvSpPr>
          <p:nvPr/>
        </p:nvSpPr>
        <p:spPr>
          <a:xfrm>
            <a:off x="1478756" y="1088782"/>
            <a:ext cx="9234488" cy="935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IS CLARITY ECOMMERCE?</a:t>
            </a:r>
          </a:p>
        </p:txBody>
      </p:sp>
    </p:spTree>
    <p:extLst>
      <p:ext uri="{BB962C8B-B14F-4D97-AF65-F5344CB8AC3E}">
        <p14:creationId xmlns:p14="http://schemas.microsoft.com/office/powerpoint/2010/main" val="25564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525" y="551463"/>
            <a:ext cx="5897218" cy="884238"/>
          </a:xfrm>
        </p:spPr>
        <p:txBody>
          <a:bodyPr/>
          <a:lstStyle/>
          <a:p>
            <a:r>
              <a:rPr lang="en-US" sz="3600" dirty="0"/>
              <a:t>Why Clarity ecommerce?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807" y="1595499"/>
            <a:ext cx="4646246" cy="4420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The Competition vs CEF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In-house customization and extensibility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FEATURES!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HIPAA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Auction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Providers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In-house expert integration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Wait, then why doesn’t everyone just use CEF?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OOB Admin Accessibility and Experience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Not quite as developed in productization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Pricing and Marketing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OK, so how do we remove those shortcomings?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I’m glad you asked; allow me to explain how we are going to continue to grow and unlock the full potential of Clarity eCommerce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87FE5-2F2A-06EA-62E1-90098180BF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3EB0B-F2A6-D951-9F7F-9FCDDEF8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1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7151"/>
            <a:ext cx="5897218" cy="884238"/>
          </a:xfrm>
        </p:spPr>
        <p:txBody>
          <a:bodyPr/>
          <a:lstStyle/>
          <a:p>
            <a:r>
              <a:rPr lang="en-US" sz="4800" dirty="0"/>
              <a:t>The past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1049" y="1444044"/>
            <a:ext cx="3477261" cy="46487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A look into how we got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416" y="2167167"/>
            <a:ext cx="4646246" cy="4061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cs typeface="Biome Light" panose="020B0303030204020804" pitchFamily="34" charset="0"/>
              </a:rPr>
              <a:t>React Storefront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Feature parity from Angular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Improved react architecture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Auction Ecommerce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Auction vs Lot vs Product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UX improvements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cs typeface="Biome Light" panose="020B0303030204020804" pitchFamily="34" charset="0"/>
              </a:rPr>
              <a:t>HIPAA Ecommerce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Tokenization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Server Hardening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New Features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Importer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Biome Light" panose="020B0303030204020804" pitchFamily="34" charset="0"/>
              </a:rPr>
              <a:t>AppSetting Management</a:t>
            </a:r>
          </a:p>
          <a:p>
            <a:pPr lvl="1">
              <a:lnSpc>
                <a:spcPct val="100000"/>
              </a:lnSpc>
            </a:pPr>
            <a:endParaRPr lang="en-US" dirty="0"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cs typeface="Biome Light" panose="020B03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2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</a:t>
            </a:r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60945"/>
            <a:ext cx="5669280" cy="4208346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spc="300" dirty="0">
                <a:cs typeface="Biome Light" panose="020B0303030204020804" pitchFamily="34" charset="0"/>
              </a:rPr>
              <a:t>UPDATED PROCESSES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Planned and architected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CLIENT PROJECT VS 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Better documentation of client requested features and planning for 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PRODUCT DELIVERY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cs typeface="Biome Light" panose="020B0303030204020804" pitchFamily="34" charset="0"/>
              </a:rPr>
              <a:t>Continuous Integration Continuous Deployment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spc="300" dirty="0">
                <a:cs typeface="Biome Light" panose="020B0303030204020804" pitchFamily="34" charset="0"/>
              </a:rPr>
              <a:t>UP TO DATE DEMOS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Demo sites exemplify the power of Clarity Ecommerce</a:t>
            </a:r>
          </a:p>
          <a:p>
            <a:endParaRPr lang="en-US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73CB7-0381-9AC1-A9D9-D924D6460153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F983DAB8-D76A-4CA8-94F6-C94056F3DF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05182"/>
            <a:ext cx="5251450" cy="1123818"/>
          </a:xfrm>
        </p:spPr>
        <p:txBody>
          <a:bodyPr>
            <a:normAutofit/>
          </a:bodyPr>
          <a:lstStyle/>
          <a:p>
            <a:r>
              <a:rPr lang="en-US" dirty="0"/>
              <a:t>The future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330" y="3586924"/>
            <a:ext cx="4204970" cy="365125"/>
          </a:xfrm>
          <a:gradFill>
            <a:gsLst>
              <a:gs pos="0">
                <a:srgbClr val="0307BD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Key Areas for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6D7AA-6E42-A036-D1BD-EAFA768908E4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0ACF6FD-E7DA-61B1-EC89-47406663098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93863800-85E5-44A7-96E9-521CE882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 dirty="0"/>
              <a:t>Growing the platform</a:t>
            </a:r>
          </a:p>
        </p:txBody>
      </p:sp>
      <p:pic>
        <p:nvPicPr>
          <p:cNvPr id="15" name="Picture Placeholder 14" descr="group professional photo">
            <a:extLst>
              <a:ext uri="{FF2B5EF4-FFF2-40B4-BE49-F238E27FC236}">
                <a16:creationId xmlns:a16="http://schemas.microsoft.com/office/drawing/2014/main" id="{4B696E0D-78B0-41A4-A40D-7A4F6E88F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475" b="22475"/>
          <a:stretch>
            <a:fillRect/>
          </a:stretch>
        </p:blipFill>
        <p:spPr/>
      </p:pic>
      <p:pic>
        <p:nvPicPr>
          <p:cNvPr id="10" name="Picture Placeholder 9" descr="close up of computer boards">
            <a:extLst>
              <a:ext uri="{FF2B5EF4-FFF2-40B4-BE49-F238E27FC236}">
                <a16:creationId xmlns:a16="http://schemas.microsoft.com/office/drawing/2014/main" id="{AD4E0449-1F68-4DB7-BBE6-7BC3B0E306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074" b="1507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2" y="3724586"/>
            <a:ext cx="5157787" cy="666784"/>
          </a:xfrm>
        </p:spPr>
        <p:txBody>
          <a:bodyPr>
            <a:normAutofit/>
          </a:bodyPr>
          <a:lstStyle/>
          <a:p>
            <a:pPr algn="ctr"/>
            <a:r>
              <a:rPr lang="en-US" spc="300" dirty="0" err="1">
                <a:solidFill>
                  <a:schemeClr val="tx1"/>
                </a:solidFill>
              </a:rPr>
              <a:t>Dockerization</a:t>
            </a:r>
            <a:endParaRPr lang="en-US" spc="30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771674"/>
            <a:ext cx="5183188" cy="619696"/>
          </a:xfrm>
        </p:spPr>
        <p:txBody>
          <a:bodyPr>
            <a:normAutofit fontScale="77500" lnSpcReduction="20000"/>
          </a:bodyPr>
          <a:lstStyle/>
          <a:p>
            <a:r>
              <a:rPr lang="en-US" spc="300" dirty="0">
                <a:solidFill>
                  <a:schemeClr val="tx1"/>
                </a:solidFill>
              </a:rPr>
              <a:t>Clarity Site Performance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2" y="4465844"/>
            <a:ext cx="5157787" cy="15077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Increased Efficiency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Consistent Environments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Portability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Product Scaling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0499" y="4544473"/>
            <a:ext cx="5183188" cy="2039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Page prerendering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Page performance increases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Potential for productization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69FE38-B9E0-4441-8A00-92DDB88D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AD92E-1C2D-64D6-03B8-350AC85E94A5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8903285F-8C6F-F963-513F-90F0D1247C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 dirty="0"/>
              <a:t>GROWING THE PLATFORM</a:t>
            </a:r>
          </a:p>
        </p:txBody>
      </p:sp>
      <p:pic>
        <p:nvPicPr>
          <p:cNvPr id="14" name="Picture Placeholder 13" descr="person staring at blueprints on a wall">
            <a:extLst>
              <a:ext uri="{FF2B5EF4-FFF2-40B4-BE49-F238E27FC236}">
                <a16:creationId xmlns:a16="http://schemas.microsoft.com/office/drawing/2014/main" id="{0FFF32E4-AD91-40FC-9DF7-A33545782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6" name="Picture Placeholder 15" descr="sticky notes on a clear dry erase board">
            <a:extLst>
              <a:ext uri="{FF2B5EF4-FFF2-40B4-BE49-F238E27FC236}">
                <a16:creationId xmlns:a16="http://schemas.microsoft.com/office/drawing/2014/main" id="{50D4325D-C08E-44CB-8E25-A519866BD2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9" name="Picture Placeholder 18" descr="group of people at a conference table">
            <a:extLst>
              <a:ext uri="{FF2B5EF4-FFF2-40B4-BE49-F238E27FC236}">
                <a16:creationId xmlns:a16="http://schemas.microsoft.com/office/drawing/2014/main" id="{FB89929D-9F1B-48CA-B694-B0344FFC9F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248D7-680E-4181-9558-ED00D7CEA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170" y="3670301"/>
            <a:ext cx="3453130" cy="25669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pc="300" dirty="0"/>
              <a:t>.NET CORE UPGRADE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 dirty="0"/>
              <a:t>PHX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 dirty="0"/>
              <a:t>Better workflow management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 dirty="0"/>
              <a:t>.NET Core performance and security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 dirty="0"/>
              <a:t>Simple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pc="300" dirty="0"/>
          </a:p>
          <a:p>
            <a:endParaRPr lang="en-US" dirty="0"/>
          </a:p>
        </p:txBody>
      </p:sp>
      <p:sp>
        <p:nvSpPr>
          <p:cNvPr id="12" name="Content Placeholder 24">
            <a:extLst>
              <a:ext uri="{FF2B5EF4-FFF2-40B4-BE49-F238E27FC236}">
                <a16:creationId xmlns:a16="http://schemas.microsoft.com/office/drawing/2014/main" id="{3DD3B9ED-231E-423D-B8D7-6DE1C249CA4E}"/>
              </a:ext>
            </a:extLst>
          </p:cNvPr>
          <p:cNvSpPr txBox="1">
            <a:spLocks/>
          </p:cNvSpPr>
          <p:nvPr/>
        </p:nvSpPr>
        <p:spPr>
          <a:xfrm>
            <a:off x="4541520" y="3670301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spc="300" dirty="0"/>
              <a:t>React Admin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Single Portal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UX and Workflow improvements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Singular FE framework</a:t>
            </a:r>
          </a:p>
          <a:p>
            <a:endParaRPr lang="en-US" dirty="0"/>
          </a:p>
        </p:txBody>
      </p:sp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184497C2-C5BB-4C07-AF14-B5D10275FC68}"/>
              </a:ext>
            </a:extLst>
          </p:cNvPr>
          <p:cNvSpPr txBox="1">
            <a:spLocks/>
          </p:cNvSpPr>
          <p:nvPr/>
        </p:nvSpPr>
        <p:spPr>
          <a:xfrm>
            <a:off x="8122920" y="3670302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spc="300" dirty="0"/>
              <a:t>AI Integration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Open AI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Marketable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Content Creation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Reporting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B9B9E1-D2EC-4B8B-BC3C-67231FDDC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CE96D-C2E4-347C-AE64-8E96EE61036C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4E12E53-A99B-9466-A05A-F866528BDF8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643f4-6e8b-4637-b590-7217a536f825" xsi:nil="true"/>
    <lcf76f155ced4ddcb4097134ff3c332f xmlns="c2a643f4-6e8b-4637-b590-7217a536f825">
      <Terms xmlns="http://schemas.microsoft.com/office/infopath/2007/PartnerControls"/>
    </lcf76f155ced4ddcb4097134ff3c332f>
    <TaxCatchAll xmlns="bfdc0107-857d-498b-88d2-1c8937656f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854C177A3F441A1989E7B731BE753" ma:contentTypeVersion="17" ma:contentTypeDescription="Create a new document." ma:contentTypeScope="" ma:versionID="23891803e85bad146a320ea9930a0214">
  <xsd:schema xmlns:xsd="http://www.w3.org/2001/XMLSchema" xmlns:xs="http://www.w3.org/2001/XMLSchema" xmlns:p="http://schemas.microsoft.com/office/2006/metadata/properties" xmlns:ns2="c2a643f4-6e8b-4637-b590-7217a536f825" xmlns:ns3="bfdc0107-857d-498b-88d2-1c8937656fbd" targetNamespace="http://schemas.microsoft.com/office/2006/metadata/properties" ma:root="true" ma:fieldsID="c1cddac1f4ad8fbb43cfcbdb665b4eaa" ns2:_="" ns3:_="">
    <xsd:import namespace="c2a643f4-6e8b-4637-b590-7217a536f825"/>
    <xsd:import namespace="bfdc0107-857d-498b-88d2-1c89376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43f4-6e8b-4637-b590-7217a536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02f730-287f-4211-ade3-8e47f5e67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0107-857d-498b-88d2-1c8937656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c3307e-bb21-4494-ae97-9b811e3d5bff}" ma:internalName="TaxCatchAll" ma:showField="CatchAllData" ma:web="bfdc0107-857d-498b-88d2-1c89376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9F223-918A-45AF-9B53-56AB9E5E2182}">
  <ds:schemaRefs>
    <ds:schemaRef ds:uri="http://schemas.microsoft.com/office/2006/documentManagement/types"/>
    <ds:schemaRef ds:uri="http://purl.org/dc/elements/1.1/"/>
    <ds:schemaRef ds:uri="http://purl.org/dc/terms/"/>
    <ds:schemaRef ds:uri="d1379584-2f46-4589-bf4d-e70edcc66e0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1540764-6b6b-47f6-b115-255a32abb2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62EFB-BAD2-41F2-9F6E-CDEBD1DA548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326</Words>
  <Application>Microsoft Office PowerPoint</Application>
  <PresentationFormat>Widescreen</PresentationFormat>
  <Paragraphs>103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ECOMMERCE ROADMAP</vt:lpstr>
      <vt:lpstr>Agenda</vt:lpstr>
      <vt:lpstr>PowerPoint Presentation</vt:lpstr>
      <vt:lpstr>Why Clarity ecommerce?</vt:lpstr>
      <vt:lpstr>The past</vt:lpstr>
      <vt:lpstr>The present</vt:lpstr>
      <vt:lpstr>The future</vt:lpstr>
      <vt:lpstr>Growing the platform</vt:lpstr>
      <vt:lpstr>GROWING THE PLATFORM</vt:lpstr>
      <vt:lpstr>Upcoming features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Brooke Brown</dc:creator>
  <cp:lastModifiedBy>Caroline Suh</cp:lastModifiedBy>
  <cp:revision>3</cp:revision>
  <dcterms:created xsi:type="dcterms:W3CDTF">2023-03-09T19:24:19Z</dcterms:created>
  <dcterms:modified xsi:type="dcterms:W3CDTF">2023-05-04T13:09:27Z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0x010100806854C177A3F441A1989E7B731BE753</vt:lpwstr>
  </property>
</Properties>
</file>