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448" r:id="rId5"/>
    <p:sldId id="2462" r:id="rId6"/>
    <p:sldId id="259" r:id="rId7"/>
    <p:sldId id="2451" r:id="rId8"/>
    <p:sldId id="2464" r:id="rId9"/>
    <p:sldId id="2465" r:id="rId10"/>
    <p:sldId id="2466" r:id="rId11"/>
    <p:sldId id="260" r:id="rId12"/>
    <p:sldId id="2450" r:id="rId13"/>
    <p:sldId id="2457" r:id="rId14"/>
    <p:sldId id="2468" r:id="rId15"/>
    <p:sldId id="2469" r:id="rId16"/>
    <p:sldId id="2470" r:id="rId17"/>
    <p:sldId id="2467" r:id="rId18"/>
    <p:sldId id="2453" r:id="rId19"/>
    <p:sldId id="262" r:id="rId20"/>
    <p:sldId id="2454" r:id="rId21"/>
    <p:sldId id="2456" r:id="rId22"/>
    <p:sldId id="24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2058C"/>
    <a:srgbClr val="0307BD"/>
    <a:srgbClr val="7F97FD"/>
    <a:srgbClr val="3E62FC"/>
    <a:srgbClr val="01023B"/>
    <a:srgbClr val="898989"/>
    <a:srgbClr val="2F3342"/>
    <a:srgbClr val="A53F52"/>
    <a:srgbClr val="2C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8" autoAdjust="0"/>
  </p:normalViewPr>
  <p:slideViewPr>
    <p:cSldViewPr snapToGrid="0">
      <p:cViewPr varScale="1">
        <p:scale>
          <a:sx n="96" d="100"/>
          <a:sy n="96" d="100"/>
        </p:scale>
        <p:origin x="1116" y="84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uh" userId="565bd609-314a-4f8e-a1ba-6ae94015b2cf" providerId="ADAL" clId="{93B5491F-BA32-4201-98A2-4C09B58795A7}"/>
    <pc:docChg chg="modSld">
      <pc:chgData name="Caroline Suh" userId="565bd609-314a-4f8e-a1ba-6ae94015b2cf" providerId="ADAL" clId="{93B5491F-BA32-4201-98A2-4C09B58795A7}" dt="2023-05-08T18:47:58.343" v="5" actId="6549"/>
      <pc:docMkLst>
        <pc:docMk/>
      </pc:docMkLst>
      <pc:sldChg chg="modNotesTx">
        <pc:chgData name="Caroline Suh" userId="565bd609-314a-4f8e-a1ba-6ae94015b2cf" providerId="ADAL" clId="{93B5491F-BA32-4201-98A2-4C09B58795A7}" dt="2023-05-08T18:47:37.743" v="0" actId="6549"/>
        <pc:sldMkLst>
          <pc:docMk/>
          <pc:sldMk cId="1325373587" sldId="259"/>
        </pc:sldMkLst>
      </pc:sldChg>
      <pc:sldChg chg="modNotesTx">
        <pc:chgData name="Caroline Suh" userId="565bd609-314a-4f8e-a1ba-6ae94015b2cf" providerId="ADAL" clId="{93B5491F-BA32-4201-98A2-4C09B58795A7}" dt="2023-05-08T18:47:42.247" v="1" actId="6549"/>
        <pc:sldMkLst>
          <pc:docMk/>
          <pc:sldMk cId="1762703528" sldId="2464"/>
        </pc:sldMkLst>
      </pc:sldChg>
      <pc:sldChg chg="modNotesTx">
        <pc:chgData name="Caroline Suh" userId="565bd609-314a-4f8e-a1ba-6ae94015b2cf" providerId="ADAL" clId="{93B5491F-BA32-4201-98A2-4C09B58795A7}" dt="2023-05-08T18:47:45.944" v="2" actId="6549"/>
        <pc:sldMkLst>
          <pc:docMk/>
          <pc:sldMk cId="875639903" sldId="2466"/>
        </pc:sldMkLst>
      </pc:sldChg>
      <pc:sldChg chg="modNotesTx">
        <pc:chgData name="Caroline Suh" userId="565bd609-314a-4f8e-a1ba-6ae94015b2cf" providerId="ADAL" clId="{93B5491F-BA32-4201-98A2-4C09B58795A7}" dt="2023-05-08T18:47:51.748" v="3" actId="6549"/>
        <pc:sldMkLst>
          <pc:docMk/>
          <pc:sldMk cId="74464424" sldId="2468"/>
        </pc:sldMkLst>
      </pc:sldChg>
      <pc:sldChg chg="modNotesTx">
        <pc:chgData name="Caroline Suh" userId="565bd609-314a-4f8e-a1ba-6ae94015b2cf" providerId="ADAL" clId="{93B5491F-BA32-4201-98A2-4C09B58795A7}" dt="2023-05-08T18:47:55.440" v="4" actId="6549"/>
        <pc:sldMkLst>
          <pc:docMk/>
          <pc:sldMk cId="2283822141" sldId="2469"/>
        </pc:sldMkLst>
      </pc:sldChg>
      <pc:sldChg chg="modNotesTx">
        <pc:chgData name="Caroline Suh" userId="565bd609-314a-4f8e-a1ba-6ae94015b2cf" providerId="ADAL" clId="{93B5491F-BA32-4201-98A2-4C09B58795A7}" dt="2023-05-08T18:47:58.343" v="5" actId="6549"/>
        <pc:sldMkLst>
          <pc:docMk/>
          <pc:sldMk cId="3219904424" sldId="2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8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1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ostingjournalist.com/a-story-of-change-at-paypal-with-docker-enterprise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wf4Jg-9gv9Q&amp;list=PLkA60AVN3hh9hh7lbvw_FKS83HRJonv6h&amp;index=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rantis.com/cloud-case-studies/paypal/" TargetMode="Externa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Accelerating Scalability and Efficiency with Containers:</a:t>
            </a:r>
            <a:endParaRPr lang="en-US" dirty="0">
              <a:cs typeface="Calibri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598" y="3885913"/>
            <a:ext cx="4114800" cy="1379593"/>
          </a:xfrm>
          <a:gradFill>
            <a:gsLst>
              <a:gs pos="0">
                <a:srgbClr val="02058C"/>
              </a:gs>
              <a:gs pos="100000">
                <a:srgbClr val="00A8E0"/>
              </a:gs>
            </a:gsLst>
          </a:gra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 Deep Dive into Docker and Docker Swarm for Cloud-Native Deployments</a:t>
            </a:r>
            <a:endParaRPr lang="en-US" dirty="0"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20180-82BD-2B76-05AB-12B282EC21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A787B1DD-0109-B036-EEC5-64AC4CBA0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Cases</a:t>
            </a:r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8134"/>
            <a:ext cx="2877312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 dirty="0"/>
              <a:t>And a success story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FD360-3BA0-7B97-9238-F7F96ADF956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44B53BC-6916-4CC0-4D35-8356DDB731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8"/>
            <a:ext cx="5897218" cy="833704"/>
          </a:xfrm>
        </p:spPr>
        <p:txBody>
          <a:bodyPr/>
          <a:lstStyle/>
          <a:p>
            <a:r>
              <a:rPr lang="en-US" dirty="0"/>
              <a:t>PayPal &amp;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254" y="1410036"/>
            <a:ext cx="4202426" cy="57940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their CONTAINERIZATION STORY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56254"/>
            <a:ext cx="4646246" cy="417763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Paypal</a:t>
            </a: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, a leading online payment platform, adopted Docker in order to improve their application development and deployment processes. They used Docker to containerize their applications and create a more standardized and streamlined environment for development, testing, and deployment.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254" y="421129"/>
            <a:ext cx="4728280" cy="57940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The benefits that PayPal experienced from using Docker included: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921"/>
            <a:ext cx="4646246" cy="496417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Faster deployment: With Docker, PayPal was able to deploy applications more quickly and easily, reducing their time-to-market and improving their agility.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Increased efficiency: By containerizing their applications, PayPal was able to reduce their infrastructure costs and run more applications on a single machine, improving their efficiency.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Improved developer productivity: With Docker, PayPal's developers were able to spend more time developing new features and less time dealing with environment-related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254" y="421129"/>
            <a:ext cx="4728280" cy="57940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SUMMARY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921"/>
            <a:ext cx="4646246" cy="167233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Overall, PayPal was able to achieve significant improvements in their development and deployment processes by adopting Docker and containers.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5F47285A-F145-9F07-CF73-8661D9BDE3E4}"/>
              </a:ext>
            </a:extLst>
          </p:cNvPr>
          <p:cNvSpPr txBox="1">
            <a:spLocks/>
          </p:cNvSpPr>
          <p:nvPr/>
        </p:nvSpPr>
        <p:spPr>
          <a:xfrm>
            <a:off x="6232271" y="3392007"/>
            <a:ext cx="4646246" cy="680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öhne"/>
                <a:hlinkClick r:id="rId6"/>
              </a:rPr>
              <a:t>https://www.mirantis.com/cloud-case-studies/paypal/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1021"/>
                </a:solidFill>
                <a:effectLst/>
                <a:latin typeface="Lato" panose="020F0502020204030203" pitchFamily="34" charset="0"/>
              </a:rPr>
              <a:t>PayPal Manages 200,000 Containers in the Cloud to Speed Transactions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0B3535B-B033-A71D-2171-1C70F609794A}"/>
              </a:ext>
            </a:extLst>
          </p:cNvPr>
          <p:cNvSpPr txBox="1">
            <a:spLocks/>
          </p:cNvSpPr>
          <p:nvPr/>
        </p:nvSpPr>
        <p:spPr>
          <a:xfrm>
            <a:off x="6224461" y="2742736"/>
            <a:ext cx="4728280" cy="57940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300" baseline="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1D5DB"/>
                </a:solidFill>
                <a:latin typeface="Söhne"/>
              </a:rPr>
              <a:t>CITATIONS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CBD4B62-D28C-0A8A-5F0E-DEDFCBC3B797}"/>
              </a:ext>
            </a:extLst>
          </p:cNvPr>
          <p:cNvSpPr txBox="1">
            <a:spLocks/>
          </p:cNvSpPr>
          <p:nvPr/>
        </p:nvSpPr>
        <p:spPr>
          <a:xfrm>
            <a:off x="6265478" y="4184671"/>
            <a:ext cx="4646246" cy="742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öhne"/>
                <a:hlinkClick r:id="rId7"/>
              </a:rPr>
              <a:t>https://www.youtube.com/watch?v=wf4Jg-9gv9Q&amp;list=PLkA60AVN3hh9hh7lbvw_FKS83HRJonv6h&amp;index=4</a:t>
            </a:r>
            <a:endParaRPr lang="en-US" b="1" dirty="0">
              <a:solidFill>
                <a:srgbClr val="001021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i="0" dirty="0">
                <a:effectLst/>
                <a:latin typeface="YouTube Sans"/>
              </a:rPr>
              <a:t>PayPal Uses Docker To Containerize Existing Apps and Secure Workloads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47BC22-46C2-CC41-5E92-5E414133EEB9}"/>
              </a:ext>
            </a:extLst>
          </p:cNvPr>
          <p:cNvSpPr txBox="1">
            <a:spLocks/>
          </p:cNvSpPr>
          <p:nvPr/>
        </p:nvSpPr>
        <p:spPr>
          <a:xfrm>
            <a:off x="6224461" y="5134213"/>
            <a:ext cx="4646246" cy="722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Söhne"/>
                <a:hlinkClick r:id="rId8"/>
              </a:rPr>
              <a:t>https://hostingjournalist.com/a-story-of-change-at-paypal-with-docker-enterprise/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latin typeface="Merriweather Sans" panose="020B0604020202020204" pitchFamily="2" charset="0"/>
              </a:rPr>
              <a:t>A story of change at PayPal with Docker Enterprise</a:t>
            </a:r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21990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What’s next</a:t>
            </a:r>
          </a:p>
        </p:txBody>
      </p:sp>
      <p:pic>
        <p:nvPicPr>
          <p:cNvPr id="13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90BB9493-60B4-4B89-89CE-E1F8BF6C4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8134"/>
            <a:ext cx="23774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/>
              <a:t>LOOKING AHEAD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FD360-3BA0-7B97-9238-F7F96ADF956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44B53BC-6916-4CC0-4D35-8356DDB731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457865-6CE4-48F7-9DE8-065695261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725" y="2417615"/>
            <a:ext cx="11002961" cy="557784"/>
          </a:xfrm>
          <a:prstGeom prst="rect">
            <a:avLst/>
          </a:prstGeom>
          <a:gradFill flip="none" rotWithShape="1">
            <a:gsLst>
              <a:gs pos="0">
                <a:srgbClr val="0307BD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00B5C-7AD0-42EE-A289-DB61F24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300"/>
              <a:t>quarterly</a:t>
            </a:r>
            <a:r>
              <a:rPr lang="en-US" sz="4800"/>
              <a:t> timeline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897641-C811-4117-B9B9-5EE41B5A3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31840"/>
              </p:ext>
            </p:extLst>
          </p:nvPr>
        </p:nvGraphicFramePr>
        <p:xfrm>
          <a:off x="593725" y="2410926"/>
          <a:ext cx="10827912" cy="310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26">
                  <a:extLst>
                    <a:ext uri="{9D8B030D-6E8A-4147-A177-3AD203B41FA5}">
                      <a16:colId xmlns:a16="http://schemas.microsoft.com/office/drawing/2014/main" val="711439747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789717619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2607839798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769144258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537907298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920672763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217148694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247395267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231269635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587985154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3023193756"/>
                    </a:ext>
                  </a:extLst>
                </a:gridCol>
                <a:gridCol w="902326">
                  <a:extLst>
                    <a:ext uri="{9D8B030D-6E8A-4147-A177-3AD203B41FA5}">
                      <a16:colId xmlns:a16="http://schemas.microsoft.com/office/drawing/2014/main" val="1420336204"/>
                    </a:ext>
                  </a:extLst>
                </a:gridCol>
              </a:tblGrid>
              <a:tr h="58521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Q2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/>
                        <a:t>Q3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914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SEP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300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61096"/>
                  </a:ext>
                </a:extLst>
              </a:tr>
              <a:tr h="1645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trike="sngStrike" spc="300" dirty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Goal: Containerize CEF and Payhub!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pc="300" dirty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Goal: A full CI/CD process around Containerization for deployments!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pc="300" dirty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Goal: Full automation of CEF, Payhub, and Connect!</a:t>
                      </a:r>
                      <a:endParaRPr lang="en-US" sz="1400" dirty="0">
                        <a:solidFill>
                          <a:schemeClr val="tx1"/>
                        </a:solidFill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pc="300" dirty="0">
                          <a:solidFill>
                            <a:schemeClr val="tx1"/>
                          </a:solidFill>
                          <a:cs typeface="Biome Light" panose="020B0303030204020804" pitchFamily="34" charset="0"/>
                        </a:rPr>
                        <a:t>Goal: Prototyping K8S, Helm Charts, Kubernetes – fully blended Cloud Native environment!</a:t>
                      </a:r>
                      <a:endParaRPr lang="en-US" sz="1400" dirty="0">
                        <a:solidFill>
                          <a:schemeClr val="tx1"/>
                        </a:solidFill>
                        <a:cs typeface="Biome Light" panose="020B03030302040208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206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68FB-51EF-473B-89E5-AB8206BF4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706E4-8528-1364-C11B-9316F3F4255D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E46C8A67-5E6D-90EF-6396-E17EBDADE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0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 dirty="0"/>
              <a:t>Goals for q2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pc="300" dirty="0">
                <a:solidFill>
                  <a:schemeClr val="tx1"/>
                </a:solidFill>
              </a:rPr>
              <a:t>CONNECT AUTOMATION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pc="300" dirty="0"/>
              <a:t>CEF/PAYHUB AUTOMATION</a:t>
            </a:r>
            <a:endParaRPr lang="en-US" spc="300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18820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Connect fully automated by the end of Q2 for Production Deployment scenarios.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Connect team trained and proficient on the final draft of the automation process.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Automations ready to accept orders from our Website.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Demo feature for Sales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CEF/PAYHUB deployments have containerization option available for Clarity hosted or Azure deployment scenarios.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CEF/Payhub team trained and proficient on final draft of automation process for CEF/Payhub.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Prototype of automation to fulfill orders online.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Demo feature for sales.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3AD92E-1C2D-64D6-03B8-350AC85E94A5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903285F-8C6F-F963-513F-90F0D1247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pic>
        <p:nvPicPr>
          <p:cNvPr id="17" name="Picture Placeholder 16" descr="Diagram&#10;&#10;Description automatically generated">
            <a:extLst>
              <a:ext uri="{FF2B5EF4-FFF2-40B4-BE49-F238E27FC236}">
                <a16:creationId xmlns:a16="http://schemas.microsoft.com/office/drawing/2014/main" id="{F27DC8BD-A792-3EC5-68A0-43126610C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124" b="24124"/>
          <a:stretch>
            <a:fillRect/>
          </a:stretch>
        </p:blipFill>
        <p:spPr/>
      </p:pic>
      <p:pic>
        <p:nvPicPr>
          <p:cNvPr id="19" name="Picture Placeholder 18" descr="Graphical user interface&#10;&#10;Description automatically generated">
            <a:extLst>
              <a:ext uri="{FF2B5EF4-FFF2-40B4-BE49-F238E27FC236}">
                <a16:creationId xmlns:a16="http://schemas.microsoft.com/office/drawing/2014/main" id="{1D2EA188-FFDE-C4C3-7652-AFC86D4470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5552" b="15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800" spc="300" dirty="0"/>
              <a:t>ACCOUNTABILITY for q2 </a:t>
            </a:r>
          </a:p>
        </p:txBody>
      </p:sp>
      <p:pic>
        <p:nvPicPr>
          <p:cNvPr id="14" name="Picture Placeholder 13" descr="person staring at blueprints on a wall">
            <a:extLst>
              <a:ext uri="{FF2B5EF4-FFF2-40B4-BE49-F238E27FC236}">
                <a16:creationId xmlns:a16="http://schemas.microsoft.com/office/drawing/2014/main" id="{0FFF32E4-AD91-40FC-9DF7-A335457822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6" name="Picture Placeholder 15" descr="sticky notes on a clear dry erase board">
            <a:extLst>
              <a:ext uri="{FF2B5EF4-FFF2-40B4-BE49-F238E27FC236}">
                <a16:creationId xmlns:a16="http://schemas.microsoft.com/office/drawing/2014/main" id="{50D4325D-C08E-44CB-8E25-A519866BD2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pic>
        <p:nvPicPr>
          <p:cNvPr id="19" name="Picture Placeholder 18" descr="group of people at a conference table">
            <a:extLst>
              <a:ext uri="{FF2B5EF4-FFF2-40B4-BE49-F238E27FC236}">
                <a16:creationId xmlns:a16="http://schemas.microsoft.com/office/drawing/2014/main" id="{FB89929D-9F1B-48CA-B694-B0344FFC9F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341" b="434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248D7-680E-4181-9558-ED00D7CEA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pc="300" dirty="0"/>
              <a:t>NOW</a:t>
            </a:r>
          </a:p>
          <a:p>
            <a: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spc="0" dirty="0"/>
              <a:t>You know the goals!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pc="300" dirty="0"/>
          </a:p>
          <a:p>
            <a:endParaRPr lang="en-US" dirty="0"/>
          </a:p>
        </p:txBody>
      </p:sp>
      <p:sp>
        <p:nvSpPr>
          <p:cNvPr id="12" name="Content Placeholder 24">
            <a:extLst>
              <a:ext uri="{FF2B5EF4-FFF2-40B4-BE49-F238E27FC236}">
                <a16:creationId xmlns:a16="http://schemas.microsoft.com/office/drawing/2014/main" id="{3DD3B9ED-231E-423D-B8D7-6DE1C249CA4E}"/>
              </a:ext>
            </a:extLst>
          </p:cNvPr>
          <p:cNvSpPr txBox="1">
            <a:spLocks/>
          </p:cNvSpPr>
          <p:nvPr/>
        </p:nvSpPr>
        <p:spPr>
          <a:xfrm>
            <a:off x="4541520" y="3670301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spc="300" dirty="0"/>
              <a:t>NEXT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We implement!</a:t>
            </a:r>
          </a:p>
          <a:p>
            <a:endParaRPr lang="en-US" dirty="0"/>
          </a:p>
        </p:txBody>
      </p:sp>
      <p:sp>
        <p:nvSpPr>
          <p:cNvPr id="13" name="Content Placeholder 25">
            <a:extLst>
              <a:ext uri="{FF2B5EF4-FFF2-40B4-BE49-F238E27FC236}">
                <a16:creationId xmlns:a16="http://schemas.microsoft.com/office/drawing/2014/main" id="{184497C2-C5BB-4C07-AF14-B5D10275FC68}"/>
              </a:ext>
            </a:extLst>
          </p:cNvPr>
          <p:cNvSpPr txBox="1">
            <a:spLocks/>
          </p:cNvSpPr>
          <p:nvPr/>
        </p:nvSpPr>
        <p:spPr>
          <a:xfrm>
            <a:off x="8122920" y="3670302"/>
            <a:ext cx="3108960" cy="275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spc="300" dirty="0"/>
              <a:t>LONG-TERM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We execute!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We hold accountable!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B9B9E1-D2EC-4B8B-BC3C-67231FDDCC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CE96D-C2E4-347C-AE64-8E96EE61036C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4E12E53-A99B-9466-A05A-F866528BDF8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482" y="166386"/>
            <a:ext cx="5897218" cy="884238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79" y="1050624"/>
            <a:ext cx="5304183" cy="4803524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300" spc="300" dirty="0">
                <a:cs typeface="Biome Light" panose="020B0303030204020804" pitchFamily="34" charset="0"/>
              </a:rPr>
              <a:t>Containerization is the future!</a:t>
            </a:r>
            <a:endParaRPr kumimoji="0" lang="en-US" sz="2300" b="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Most major corporations are using docker or some form of containerization!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can get more work done!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cs typeface="Biome Light" panose="020B0303030204020804" pitchFamily="34" charset="0"/>
              </a:rPr>
              <a:t>All the benefits mentioned before  will allow us to get more work done! Focusing more time on development, and less time on environmental issues!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We can deliver more for our customers!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cs typeface="Biome Light" panose="020B0303030204020804" pitchFamily="34" charset="0"/>
              </a:rPr>
              <a:t>There is no limit to how far we can scale this!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Keep them coming back for more!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Through consistent output of working software, we can keep our customer long-term, coming back for more and more of what Clarity can offer them!</a:t>
            </a:r>
          </a:p>
          <a:p>
            <a:endParaRPr lang="en-US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73CB7-0381-9AC1-A9D9-D924D6460153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F983DAB8-D76A-4CA8-94F6-C94056F3DF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pic>
        <p:nvPicPr>
          <p:cNvPr id="12" name="Online Image Placeholder 11" descr="Smart Phone">
            <a:extLst>
              <a:ext uri="{FF2B5EF4-FFF2-40B4-BE49-F238E27FC236}">
                <a16:creationId xmlns:a16="http://schemas.microsoft.com/office/drawing/2014/main" id="{4E709B75-16EA-4581-AED9-567DEF45A6B2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30873" y="3118670"/>
            <a:ext cx="730250" cy="730250"/>
          </a:xfrm>
        </p:spPr>
      </p:pic>
      <p:pic>
        <p:nvPicPr>
          <p:cNvPr id="28" name="Online Image Placeholder 27" descr="Envelope">
            <a:extLst>
              <a:ext uri="{FF2B5EF4-FFF2-40B4-BE49-F238E27FC236}">
                <a16:creationId xmlns:a16="http://schemas.microsoft.com/office/drawing/2014/main" id="{D4D09222-33EB-4F99-9A89-51E2E1E97584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Ben F. Swindle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+1 (405) 882-4128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Ben.Swindle@claritymis.com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0">
                <a:srgbClr val="0307BD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www.CLARITY-VENTURES.com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68DF6-8DF4-BC53-F074-8F22288A8665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C067CE6D-E941-527B-5363-00A142DA0DC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870707" y="5504895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654" y="341628"/>
            <a:ext cx="4846320" cy="143594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7087" y="1846055"/>
            <a:ext cx="5318680" cy="323437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 </a:t>
            </a: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Introduction to Containers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 Anecdotal Discussion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A</a:t>
            </a: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round Where Our Time is Spent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 Scaling our Products with Containers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 The Benefits of Containers for our Customers</a:t>
            </a:r>
            <a:endParaRPr lang="en-US" sz="1600" i="0" dirty="0">
              <a:solidFill>
                <a:schemeClr val="accent3">
                  <a:lumMod val="50000"/>
                </a:schemeClr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Söhne"/>
              </a:rPr>
              <a:t> Use Cases and Success Stories</a:t>
            </a:r>
            <a:endParaRPr lang="en-US" sz="1600" i="0" dirty="0">
              <a:solidFill>
                <a:schemeClr val="accent3">
                  <a:lumMod val="50000"/>
                </a:schemeClr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 Summary of Goals and Accountability for this Year</a:t>
            </a:r>
          </a:p>
          <a:p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C55E06-173C-F68B-8A9D-5DCF6345B177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CE5EC66-143E-7429-D1A5-0B092E8BED1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549" y="10018"/>
            <a:ext cx="5897218" cy="884238"/>
          </a:xfrm>
        </p:spPr>
        <p:txBody>
          <a:bodyPr/>
          <a:lstStyle/>
          <a:p>
            <a:r>
              <a:rPr lang="en-US" sz="3600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4532" y="926524"/>
            <a:ext cx="3017520" cy="343994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to CONTAINERS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1399"/>
            <a:ext cx="4966252" cy="4983254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Containers vs. Virtual Machines: A Brief Comparison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Virtual machines are fully self-contained environments that include an operating system and any required dependencies, running on top of a physical host machine.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Containers, on the other hand, share the host machine's operating system and kernel, but provide a separate, isolated environment for running applications and their dependencies.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Benefits of Containerization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Increased efficiency: Containers are lightweight and consume fewer resources than virtual machines, allowing you to run more applications on a single machine.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Consistent environments: Containers ensure that your applications run in the same way across different environments, making it easier to develop, test, and deploy.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Portability: Containers can be easily moved between different machines and environments, making it easy to scale and adapt as needed.</a:t>
            </a:r>
          </a:p>
          <a:p>
            <a:pPr marL="0" indent="0" algn="l">
              <a:buNone/>
            </a:pPr>
            <a:endParaRPr lang="en-US" sz="1200" b="0" i="0" dirty="0">
              <a:solidFill>
                <a:schemeClr val="accent3">
                  <a:lumMod val="50000"/>
                </a:schemeClr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99317"/>
            <a:ext cx="5251450" cy="1024851"/>
          </a:xfrm>
        </p:spPr>
        <p:txBody>
          <a:bodyPr>
            <a:normAutofit/>
          </a:bodyPr>
          <a:lstStyle/>
          <a:p>
            <a:r>
              <a:rPr lang="en-US" dirty="0"/>
              <a:t>Wasted Time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2680" y="4393374"/>
            <a:ext cx="2834640" cy="686006"/>
          </a:xfrm>
          <a:gradFill>
            <a:gsLst>
              <a:gs pos="0">
                <a:srgbClr val="0307BD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on Environment Related Tasks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6D7AA-6E42-A036-D1BD-EAFA768908E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0ACF6FD-E7DA-61B1-EC89-4740666309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12" y="198783"/>
            <a:ext cx="5897218" cy="884238"/>
          </a:xfrm>
        </p:spPr>
        <p:txBody>
          <a:bodyPr/>
          <a:lstStyle/>
          <a:p>
            <a:r>
              <a:rPr lang="en-US" sz="4000" dirty="0"/>
              <a:t>Anecdote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5417" y="1121855"/>
            <a:ext cx="3017520" cy="343994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a RECENT 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6445"/>
            <a:ext cx="4823534" cy="5102772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Approximately 25% of wasted time, or more in some cases, is spent dealing with environment-related issues such as installing dependencies, configuring servers, and troubleshooting compatibility issues.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This adds up to a staggering number of hours per year per developer - time that could be better spent on developing software and delivering value to our customers.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This is a common problem in the software industry, where the complexity of modern applications and the proliferation of different environments can lead to significant productivity losses.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Fortunately, containerization can help to mitigate these issues by providing a standardized, consistent environment for development, testing, and deployment.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By adopting a containerization strategy using tools like Docker and Docker Swarm, we can free up our developers' time to focus on what they do best: building great software.</a:t>
            </a:r>
          </a:p>
          <a:p>
            <a:pPr marL="0" indent="0" algn="l">
              <a:buNone/>
            </a:pPr>
            <a:endParaRPr lang="en-US" sz="1200" b="0" i="0" dirty="0">
              <a:solidFill>
                <a:schemeClr val="accent3">
                  <a:lumMod val="50000"/>
                </a:schemeClr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67465"/>
            <a:ext cx="5251450" cy="1656703"/>
          </a:xfrm>
        </p:spPr>
        <p:txBody>
          <a:bodyPr>
            <a:normAutofit fontScale="90000"/>
          </a:bodyPr>
          <a:lstStyle/>
          <a:p>
            <a:r>
              <a:rPr lang="en-US" dirty="0"/>
              <a:t>Scaling our Products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2680" y="4393374"/>
            <a:ext cx="2834640" cy="686006"/>
          </a:xfrm>
          <a:gradFill>
            <a:gsLst>
              <a:gs pos="0">
                <a:srgbClr val="0307BD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With containers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6D7AA-6E42-A036-D1BD-EAFA768908E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0ACF6FD-E7DA-61B1-EC89-4740666309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78" y="254230"/>
            <a:ext cx="5897218" cy="833704"/>
          </a:xfrm>
        </p:spPr>
        <p:txBody>
          <a:bodyPr/>
          <a:lstStyle/>
          <a:p>
            <a:r>
              <a:rPr lang="en-US" sz="3600" dirty="0"/>
              <a:t>The Benefits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1252" y="1087934"/>
            <a:ext cx="4990269" cy="57940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of CONTAINERIZATION for our PRODUCT 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487" y="1818324"/>
            <a:ext cx="4646246" cy="4542719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Consistent, repeatable environments: Containers provide a standardized environment for our applications, ensuring that they will run the same way across different machines and environments.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Faster deployment: Containers can be easily moved between different machines and environments, making it easier to scale up or down as needed.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Reduced infrastructure costs: By using containers, we can run more applications on a single machine, reducing our infrastructure costs and improving our efficiency.</a:t>
            </a:r>
          </a:p>
          <a:p>
            <a:pPr marL="0" indent="0" algn="l">
              <a:buNone/>
            </a:pPr>
            <a:endParaRPr lang="en-US" b="0" i="0" dirty="0">
              <a:solidFill>
                <a:schemeClr val="accent3">
                  <a:lumMod val="50000"/>
                </a:schemeClr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28B2DF-5AD6-1A9B-CCE9-B04C35713C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28E0D7E-FDF3-62C9-96C4-594670EE7D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279" y="365125"/>
            <a:ext cx="4018722" cy="874145"/>
          </a:xfrm>
        </p:spPr>
        <p:txBody>
          <a:bodyPr/>
          <a:lstStyle/>
          <a:p>
            <a:r>
              <a:rPr lang="en-US" dirty="0"/>
              <a:t>Customer Onboarding</a:t>
            </a:r>
          </a:p>
        </p:txBody>
      </p:sp>
      <p:pic>
        <p:nvPicPr>
          <p:cNvPr id="11" name="Picture Placeholder 10" descr="portrait">
            <a:extLst>
              <a:ext uri="{FF2B5EF4-FFF2-40B4-BE49-F238E27FC236}">
                <a16:creationId xmlns:a16="http://schemas.microsoft.com/office/drawing/2014/main" id="{011BDE68-0A80-4D82-92C3-76544DD8F0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/>
      </p:pic>
      <p:pic>
        <p:nvPicPr>
          <p:cNvPr id="16" name="Picture Placeholder 15" descr="portrait">
            <a:extLst>
              <a:ext uri="{FF2B5EF4-FFF2-40B4-BE49-F238E27FC236}">
                <a16:creationId xmlns:a16="http://schemas.microsoft.com/office/drawing/2014/main" id="{740533F4-86F2-4B1E-96A3-2FA4F436D3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885" t="18388" r="16167" b="36404"/>
          <a:stretch/>
        </p:blipFill>
        <p:spPr>
          <a:xfrm>
            <a:off x="4051300" y="365125"/>
            <a:ext cx="2997200" cy="1781979"/>
          </a:xfrm>
        </p:spPr>
      </p:pic>
      <p:pic>
        <p:nvPicPr>
          <p:cNvPr id="18" name="Picture Placeholder 17" descr="portrait">
            <a:extLst>
              <a:ext uri="{FF2B5EF4-FFF2-40B4-BE49-F238E27FC236}">
                <a16:creationId xmlns:a16="http://schemas.microsoft.com/office/drawing/2014/main" id="{18BC2A5A-7F05-4444-8281-26D5311941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/>
      </p:pic>
      <p:pic>
        <p:nvPicPr>
          <p:cNvPr id="22" name="Picture Placeholder 21" descr="portrait">
            <a:extLst>
              <a:ext uri="{FF2B5EF4-FFF2-40B4-BE49-F238E27FC236}">
                <a16:creationId xmlns:a16="http://schemas.microsoft.com/office/drawing/2014/main" id="{AF3616EE-41A1-44FC-B25A-038F0C3213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/>
      </p:pic>
      <p:pic>
        <p:nvPicPr>
          <p:cNvPr id="24" name="Picture Placeholder 23" descr="portrait">
            <a:extLst>
              <a:ext uri="{FF2B5EF4-FFF2-40B4-BE49-F238E27FC236}">
                <a16:creationId xmlns:a16="http://schemas.microsoft.com/office/drawing/2014/main" id="{2708FFA5-E81C-4FD0-970D-C71D36C8D3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/>
      </p:pic>
      <p:pic>
        <p:nvPicPr>
          <p:cNvPr id="20" name="Picture Placeholder 19" descr="portrait">
            <a:extLst>
              <a:ext uri="{FF2B5EF4-FFF2-40B4-BE49-F238E27FC236}">
                <a16:creationId xmlns:a16="http://schemas.microsoft.com/office/drawing/2014/main" id="{5AFBBF42-7056-4477-896E-1E8073CB472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85" t="7844" r="6193" b="16511"/>
          <a:stretch/>
        </p:blipFill>
        <p:spPr>
          <a:xfrm>
            <a:off x="4051300" y="4479925"/>
            <a:ext cx="2997200" cy="178197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329865"/>
            <a:ext cx="4018722" cy="4570367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Faster time to value: </a:t>
            </a:r>
            <a:r>
              <a:rPr lang="en-US" sz="16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With containerization, we can quickly spin up new instances of our applications based on the customer's requirements, allowing them to start using our products more quickly.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Improved scalability: </a:t>
            </a:r>
            <a:r>
              <a:rPr lang="en-US" sz="16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Containers make it easier to scale up or down based on customer demand, ensuring that our applications can keep up with their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Greater flexibility: </a:t>
            </a:r>
            <a:r>
              <a:rPr lang="en-US" sz="1600" b="0" i="0" dirty="0">
                <a:solidFill>
                  <a:schemeClr val="accent3">
                    <a:lumMod val="50000"/>
                  </a:schemeClr>
                </a:solidFill>
                <a:effectLst/>
                <a:latin typeface="Söhne"/>
              </a:rPr>
              <a:t>With containerization, we can provide customers with more flexibility in terms of customizing their instances and choosing the resources they need.</a:t>
            </a:r>
          </a:p>
          <a:p>
            <a:pPr marL="0" indent="0">
              <a:buNone/>
            </a:pPr>
            <a:endParaRPr lang="en-US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2A82-A1C3-4571-9ED3-A0EC0798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4D9B1-F80F-26D4-FF76-BCC0F8C6D8FD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6CD25A47-E865-705A-C59C-FC58C7C000CC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>
          <a:xfrm>
            <a:off x="105032" y="59080"/>
            <a:ext cx="12086968" cy="679892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415" y="4446114"/>
            <a:ext cx="4114800" cy="421480"/>
          </a:xfrm>
          <a:gradFill>
            <a:gsLst>
              <a:gs pos="0">
                <a:srgbClr val="0307BD"/>
              </a:gs>
              <a:gs pos="100000">
                <a:srgbClr val="00A8E0"/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/>
              <a:t>A VERY SATISFIED CUTOMER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8756" y="1569719"/>
            <a:ext cx="9234488" cy="1581254"/>
          </a:xfrm>
        </p:spPr>
        <p:txBody>
          <a:bodyPr/>
          <a:lstStyle/>
          <a:p>
            <a:r>
              <a:rPr lang="en-US" dirty="0"/>
              <a:t>Efficient and consistent delivery of working software to serve our client’s needs!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06299-21DA-FA09-4161-EB00E93E540B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A17590B-47F8-9533-4806-3B486DE28C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C246819-51DD-FD41-56C1-49192A27FE99}"/>
              </a:ext>
            </a:extLst>
          </p:cNvPr>
          <p:cNvSpPr txBox="1">
            <a:spLocks/>
          </p:cNvSpPr>
          <p:nvPr/>
        </p:nvSpPr>
        <p:spPr>
          <a:xfrm>
            <a:off x="4966418" y="2687594"/>
            <a:ext cx="2259163" cy="169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=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E0EF7A5E-CFC6-7D75-D723-C952A7271AF1}"/>
              </a:ext>
            </a:extLst>
          </p:cNvPr>
          <p:cNvSpPr txBox="1">
            <a:spLocks/>
          </p:cNvSpPr>
          <p:nvPr/>
        </p:nvSpPr>
        <p:spPr>
          <a:xfrm>
            <a:off x="1808785" y="4446114"/>
            <a:ext cx="4114800" cy="421480"/>
          </a:xfrm>
          <a:prstGeom prst="rect">
            <a:avLst/>
          </a:prstGeom>
          <a:gradFill flip="none" rotWithShape="1">
            <a:gsLst>
              <a:gs pos="0">
                <a:srgbClr val="0307BD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00" kern="1200" cap="all" spc="3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 Repeat Customer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3D62818-7E0B-F9B1-5DCA-6A059C09AF74}"/>
              </a:ext>
            </a:extLst>
          </p:cNvPr>
          <p:cNvSpPr txBox="1">
            <a:spLocks/>
          </p:cNvSpPr>
          <p:nvPr/>
        </p:nvSpPr>
        <p:spPr>
          <a:xfrm>
            <a:off x="4038599" y="5164932"/>
            <a:ext cx="4114800" cy="421480"/>
          </a:xfrm>
          <a:prstGeom prst="rect">
            <a:avLst/>
          </a:prstGeom>
          <a:gradFill flip="none" rotWithShape="1">
            <a:gsLst>
              <a:gs pos="0">
                <a:srgbClr val="0307BD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400" kern="1200" cap="all" spc="3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 VERY HAPPY BOTTOM LINE</a:t>
            </a:r>
          </a:p>
        </p:txBody>
      </p:sp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D9F223-918A-45AF-9B53-56AB9E5E218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71af3243-3dd4-4a8d-8c0d-dd76da1f02a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c2a643f4-6e8b-4637-b590-7217a536f825"/>
    <ds:schemaRef ds:uri="bfdc0107-857d-498b-88d2-1c8937656fbd"/>
  </ds:schemaRefs>
</ds:datastoreItem>
</file>

<file path=customXml/itemProps2.xml><?xml version="1.0" encoding="utf-8"?>
<ds:datastoreItem xmlns:ds="http://schemas.openxmlformats.org/officeDocument/2006/customXml" ds:itemID="{80F5C5AF-56CB-4BAB-989C-8BD96BA6D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a643f4-6e8b-4637-b590-7217a536f825"/>
    <ds:schemaRef ds:uri="bfdc0107-857d-498b-88d2-1c8937656f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</TotalTime>
  <Words>1157</Words>
  <Application>Microsoft Office PowerPoint</Application>
  <PresentationFormat>Widescreen</PresentationFormat>
  <Paragraphs>146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Biome Light</vt:lpstr>
      <vt:lpstr>Calibri</vt:lpstr>
      <vt:lpstr>Calibri Light</vt:lpstr>
      <vt:lpstr>Lato</vt:lpstr>
      <vt:lpstr>Merriweather Sans</vt:lpstr>
      <vt:lpstr>Söhne</vt:lpstr>
      <vt:lpstr>Wingdings</vt:lpstr>
      <vt:lpstr>YouTube Sans</vt:lpstr>
      <vt:lpstr>Office Theme</vt:lpstr>
      <vt:lpstr>Accelerating Scalability and Efficiency with Containers:</vt:lpstr>
      <vt:lpstr>Agenda</vt:lpstr>
      <vt:lpstr>INTRODUCTION</vt:lpstr>
      <vt:lpstr>Wasted Time</vt:lpstr>
      <vt:lpstr>Anecdote</vt:lpstr>
      <vt:lpstr>Scaling our Products</vt:lpstr>
      <vt:lpstr>The Benefits</vt:lpstr>
      <vt:lpstr>Customer Onboarding</vt:lpstr>
      <vt:lpstr>A VERY SATISFIED CUTOMER</vt:lpstr>
      <vt:lpstr>Use Cases</vt:lpstr>
      <vt:lpstr>PayPal &amp;</vt:lpstr>
      <vt:lpstr>PowerPoint Presentation</vt:lpstr>
      <vt:lpstr>PowerPoint Presentation</vt:lpstr>
      <vt:lpstr>What’s next</vt:lpstr>
      <vt:lpstr>quarterly timeline</vt:lpstr>
      <vt:lpstr>Goals for q2</vt:lpstr>
      <vt:lpstr>ACCOUNTABILITY for q2 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</cp:lastModifiedBy>
  <cp:revision>4</cp:revision>
  <dcterms:created xsi:type="dcterms:W3CDTF">2023-03-09T19:24:19Z</dcterms:created>
  <dcterms:modified xsi:type="dcterms:W3CDTF">2023-05-08T18:48:00Z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  <property fmtid="{D5CDD505-2E9C-101B-9397-08002B2CF9AE}" pid="3" name="MediaServiceImageTags">
    <vt:lpwstr/>
  </property>
</Properties>
</file>