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handoutMasterIdLst>
    <p:handoutMasterId r:id="rId10"/>
  </p:handoutMasterIdLst>
  <p:sldIdLst>
    <p:sldId id="275" r:id="rId5"/>
    <p:sldId id="276" r:id="rId6"/>
    <p:sldId id="277" r:id="rId7"/>
    <p:sldId id="27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23822"/>
    <a:srgbClr val="574A34"/>
    <a:srgbClr val="917F5E"/>
    <a:srgbClr val="3D2515"/>
    <a:srgbClr val="836449"/>
    <a:srgbClr val="589449"/>
    <a:srgbClr val="313131"/>
    <a:srgbClr val="D5D5D5"/>
    <a:srgbClr val="DFD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519" autoAdjust="0"/>
  </p:normalViewPr>
  <p:slideViewPr>
    <p:cSldViewPr>
      <p:cViewPr varScale="1">
        <p:scale>
          <a:sx n="112" d="100"/>
          <a:sy n="112" d="100"/>
        </p:scale>
        <p:origin x="162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2FD4AF-9F7B-42E6-B5DD-F356EF45B6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A2A8755-6272-46CE-8801-85667C143B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28E744-D578-4A41-835A-4396EA214FB9}" type="datetimeFigureOut">
              <a:rPr lang="en-US" smtClean="0"/>
              <a:t>8/26/2022</a:t>
            </a:fld>
            <a:endParaRPr lang="en-US"/>
          </a:p>
        </p:txBody>
      </p:sp>
      <p:sp>
        <p:nvSpPr>
          <p:cNvPr id="4" name="Footer Placeholder 3">
            <a:extLst>
              <a:ext uri="{FF2B5EF4-FFF2-40B4-BE49-F238E27FC236}">
                <a16:creationId xmlns:a16="http://schemas.microsoft.com/office/drawing/2014/main" id="{4E0CEDA9-5C3D-4C86-A77B-386ABDE81F1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ACA8EF-8BEE-4870-AAAE-99C8B718BE5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3D6458-C9F9-4195-BB87-C726B1BE7BD8}" type="slidenum">
              <a:rPr lang="en-US" smtClean="0"/>
              <a:t>‹#›</a:t>
            </a:fld>
            <a:endParaRPr lang="en-US"/>
          </a:p>
        </p:txBody>
      </p:sp>
    </p:spTree>
    <p:extLst>
      <p:ext uri="{BB962C8B-B14F-4D97-AF65-F5344CB8AC3E}">
        <p14:creationId xmlns:p14="http://schemas.microsoft.com/office/powerpoint/2010/main" val="3965481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65ECD-52A7-414D-AFAB-0C15000B4F21}" type="datetimeFigureOut">
              <a:rPr lang="en-US" smtClean="0"/>
              <a:pPr/>
              <a:t>8/26/2022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184ED4-23CF-9A4B-B925-F983588BE42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9DB248-951B-4A08-89C0-1A04759655FD}" type="datetimeFigureOut">
              <a:rPr lang="en-US" smtClean="0"/>
              <a:pPr/>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DB248-951B-4A08-89C0-1A04759655FD}" type="datetimeFigureOut">
              <a:rPr lang="en-US" smtClean="0"/>
              <a:pPr/>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DB248-951B-4A08-89C0-1A04759655FD}" type="datetimeFigureOut">
              <a:rPr lang="en-US" smtClean="0"/>
              <a:pPr/>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DB248-951B-4A08-89C0-1A04759655FD}" type="datetimeFigureOut">
              <a:rPr lang="en-US" smtClean="0"/>
              <a:pPr/>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DB248-951B-4A08-89C0-1A04759655FD}" type="datetimeFigureOut">
              <a:rPr lang="en-US" smtClean="0"/>
              <a:pPr/>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9DB248-951B-4A08-89C0-1A04759655FD}" type="datetimeFigureOut">
              <a:rPr lang="en-US" smtClean="0"/>
              <a:pPr/>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9DB248-951B-4A08-89C0-1A04759655FD}" type="datetimeFigureOut">
              <a:rPr lang="en-US" smtClean="0"/>
              <a:pPr/>
              <a:t>8/26/2022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9DB248-951B-4A08-89C0-1A04759655FD}" type="datetimeFigureOut">
              <a:rPr lang="en-US" smtClean="0"/>
              <a:pPr/>
              <a:t>8/26/2022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DB248-951B-4A08-89C0-1A04759655FD}" type="datetimeFigureOut">
              <a:rPr lang="en-US" smtClean="0"/>
              <a:pPr/>
              <a:t>8/26/2022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F1B469-8EDD-4792-997A-6E7E30531BA2}" type="slidenum">
              <a:rPr lang="en-US" smtClean="0"/>
              <a:pPr/>
              <a:t>‹#›</a:t>
            </a:fld>
            <a:endParaRPr lang="en-US"/>
          </a:p>
        </p:txBody>
      </p:sp>
      <p:sp>
        <p:nvSpPr>
          <p:cNvPr id="5" name="Title 4">
            <a:extLst>
              <a:ext uri="{FF2B5EF4-FFF2-40B4-BE49-F238E27FC236}">
                <a16:creationId xmlns:a16="http://schemas.microsoft.com/office/drawing/2014/main" id="{3D83D3F4-CC23-40FE-8479-3B87E8C10D1B}"/>
              </a:ext>
            </a:extLst>
          </p:cNvPr>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DB248-951B-4A08-89C0-1A04759655FD}" type="datetimeFigureOut">
              <a:rPr lang="en-US" smtClean="0"/>
              <a:pPr/>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DB248-951B-4A08-89C0-1A04759655FD}" type="datetimeFigureOut">
              <a:rPr lang="en-US" smtClean="0"/>
              <a:pPr/>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1B469-8EDD-4792-997A-6E7E30531BA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9DB248-951B-4A08-89C0-1A04759655FD}" type="datetimeFigureOut">
              <a:rPr lang="en-US" smtClean="0"/>
              <a:pPr/>
              <a:t>8/26/2022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1B469-8EDD-4792-997A-6E7E30531B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29579E8-8FA2-4D2F-A8F9-7EF7C9594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41FC21-0910-0AE0-29F9-6C022793BF7B}"/>
              </a:ext>
            </a:extLst>
          </p:cNvPr>
          <p:cNvSpPr>
            <a:spLocks noGrp="1"/>
          </p:cNvSpPr>
          <p:nvPr>
            <p:ph type="ctrTitle"/>
          </p:nvPr>
        </p:nvSpPr>
        <p:spPr>
          <a:xfrm>
            <a:off x="1058377" y="3654187"/>
            <a:ext cx="7602317" cy="613014"/>
          </a:xfrm>
        </p:spPr>
        <p:txBody>
          <a:bodyPr anchor="b">
            <a:normAutofit fontScale="90000"/>
          </a:bodyPr>
          <a:lstStyle/>
          <a:p>
            <a:r>
              <a:rPr lang="en-US" sz="3800" dirty="0"/>
              <a:t>Project management responsibilities </a:t>
            </a:r>
          </a:p>
        </p:txBody>
      </p:sp>
      <p:sp>
        <p:nvSpPr>
          <p:cNvPr id="3" name="Subtitle 2">
            <a:extLst>
              <a:ext uri="{FF2B5EF4-FFF2-40B4-BE49-F238E27FC236}">
                <a16:creationId xmlns:a16="http://schemas.microsoft.com/office/drawing/2014/main" id="{56551943-CF9B-EBBC-4E44-E8BCB07BCF00}"/>
              </a:ext>
            </a:extLst>
          </p:cNvPr>
          <p:cNvSpPr>
            <a:spLocks noGrp="1"/>
          </p:cNvSpPr>
          <p:nvPr>
            <p:ph type="subTitle" idx="1"/>
          </p:nvPr>
        </p:nvSpPr>
        <p:spPr>
          <a:xfrm>
            <a:off x="1842521" y="4267201"/>
            <a:ext cx="6034030" cy="1600199"/>
          </a:xfrm>
        </p:spPr>
        <p:txBody>
          <a:bodyPr anchor="ctr">
            <a:normAutofit/>
          </a:bodyPr>
          <a:lstStyle/>
          <a:p>
            <a:pPr algn="l">
              <a:lnSpc>
                <a:spcPct val="90000"/>
              </a:lnSpc>
            </a:pPr>
            <a:r>
              <a:rPr lang="en-US" sz="1200" b="0" i="0" dirty="0">
                <a:solidFill>
                  <a:schemeClr val="tx1">
                    <a:alpha val="60000"/>
                  </a:schemeClr>
                </a:solidFill>
                <a:effectLst/>
                <a:latin typeface="Roboto" panose="02000000000000000000" pitchFamily="2" charset="0"/>
              </a:rPr>
              <a:t>Planning- </a:t>
            </a:r>
          </a:p>
          <a:p>
            <a:pPr algn="l">
              <a:lnSpc>
                <a:spcPct val="90000"/>
              </a:lnSpc>
            </a:pPr>
            <a:r>
              <a:rPr lang="en-US" sz="1200" b="0" i="0" dirty="0">
                <a:solidFill>
                  <a:schemeClr val="tx1">
                    <a:alpha val="60000"/>
                  </a:schemeClr>
                </a:solidFill>
                <a:effectLst/>
                <a:latin typeface="Roboto" panose="02000000000000000000" pitchFamily="2" charset="0"/>
              </a:rPr>
              <a:t>Resource Management -</a:t>
            </a:r>
          </a:p>
          <a:p>
            <a:pPr algn="l">
              <a:lnSpc>
                <a:spcPct val="90000"/>
              </a:lnSpc>
            </a:pPr>
            <a:r>
              <a:rPr lang="en-US" sz="1200" b="0" i="0" dirty="0">
                <a:solidFill>
                  <a:schemeClr val="tx1">
                    <a:alpha val="60000"/>
                  </a:schemeClr>
                </a:solidFill>
                <a:effectLst/>
                <a:latin typeface="Roboto" panose="02000000000000000000" pitchFamily="2" charset="0"/>
              </a:rPr>
              <a:t>Execution- </a:t>
            </a:r>
          </a:p>
          <a:p>
            <a:pPr algn="l">
              <a:lnSpc>
                <a:spcPct val="90000"/>
              </a:lnSpc>
            </a:pPr>
            <a:r>
              <a:rPr lang="en-US" sz="1200" b="0" i="0" dirty="0">
                <a:solidFill>
                  <a:schemeClr val="tx1">
                    <a:alpha val="60000"/>
                  </a:schemeClr>
                </a:solidFill>
                <a:effectLst/>
                <a:latin typeface="Roboto" panose="02000000000000000000" pitchFamily="2" charset="0"/>
              </a:rPr>
              <a:t>Reporting- </a:t>
            </a:r>
          </a:p>
          <a:p>
            <a:pPr algn="l">
              <a:lnSpc>
                <a:spcPct val="90000"/>
              </a:lnSpc>
            </a:pPr>
            <a:r>
              <a:rPr lang="en-US" sz="1200" b="0" i="0" dirty="0">
                <a:solidFill>
                  <a:schemeClr val="tx1">
                    <a:alpha val="60000"/>
                  </a:schemeClr>
                </a:solidFill>
                <a:effectLst/>
                <a:latin typeface="Roboto" panose="02000000000000000000" pitchFamily="2" charset="0"/>
              </a:rPr>
              <a:t>Budget-</a:t>
            </a:r>
          </a:p>
          <a:p>
            <a:pPr algn="l">
              <a:lnSpc>
                <a:spcPct val="90000"/>
              </a:lnSpc>
            </a:pPr>
            <a:r>
              <a:rPr lang="en-US" sz="1200" b="0" i="0" dirty="0">
                <a:solidFill>
                  <a:schemeClr val="tx1">
                    <a:alpha val="60000"/>
                  </a:schemeClr>
                </a:solidFill>
                <a:effectLst/>
                <a:latin typeface="Roboto" panose="02000000000000000000" pitchFamily="2" charset="0"/>
              </a:rPr>
              <a:t>Managing expectations- </a:t>
            </a:r>
          </a:p>
          <a:p>
            <a:pPr>
              <a:lnSpc>
                <a:spcPct val="90000"/>
              </a:lnSpc>
            </a:pPr>
            <a:endParaRPr lang="en-US" sz="600" dirty="0">
              <a:solidFill>
                <a:schemeClr val="tx1">
                  <a:alpha val="60000"/>
                </a:schemeClr>
              </a:solidFill>
            </a:endParaRPr>
          </a:p>
        </p:txBody>
      </p:sp>
      <p:grpSp>
        <p:nvGrpSpPr>
          <p:cNvPr id="15" name="Group 14">
            <a:extLst>
              <a:ext uri="{FF2B5EF4-FFF2-40B4-BE49-F238E27FC236}">
                <a16:creationId xmlns:a16="http://schemas.microsoft.com/office/drawing/2014/main" id="{3FEB7750-5E3F-43E4-B0BB-6614A165F8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64368" cy="6858000"/>
            <a:chOff x="0" y="0"/>
            <a:chExt cx="885825" cy="6858000"/>
          </a:xfrm>
        </p:grpSpPr>
        <p:sp>
          <p:nvSpPr>
            <p:cNvPr id="16" name="Freeform 6">
              <a:extLst>
                <a:ext uri="{FF2B5EF4-FFF2-40B4-BE49-F238E27FC236}">
                  <a16:creationId xmlns:a16="http://schemas.microsoft.com/office/drawing/2014/main" id="{2C4BB42A-C350-43AC-AC2C-A62D52755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7" name="Freeform 6">
              <a:extLst>
                <a:ext uri="{FF2B5EF4-FFF2-40B4-BE49-F238E27FC236}">
                  <a16:creationId xmlns:a16="http://schemas.microsoft.com/office/drawing/2014/main" id="{9FD94A1A-9337-49FD-9F42-833C51F1E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pic>
        <p:nvPicPr>
          <p:cNvPr id="8" name="Picture 7">
            <a:extLst>
              <a:ext uri="{FF2B5EF4-FFF2-40B4-BE49-F238E27FC236}">
                <a16:creationId xmlns:a16="http://schemas.microsoft.com/office/drawing/2014/main" id="{5516345A-B537-D368-3C6E-417C457C0583}"/>
              </a:ext>
            </a:extLst>
          </p:cNvPr>
          <p:cNvPicPr>
            <a:picLocks noChangeAspect="1"/>
          </p:cNvPicPr>
          <p:nvPr/>
        </p:nvPicPr>
        <p:blipFill>
          <a:blip r:embed="rId2"/>
          <a:stretch>
            <a:fillRect/>
          </a:stretch>
        </p:blipFill>
        <p:spPr>
          <a:xfrm>
            <a:off x="1058378" y="1183434"/>
            <a:ext cx="7602316" cy="2470752"/>
          </a:xfrm>
          <a:prstGeom prst="rect">
            <a:avLst/>
          </a:prstGeom>
        </p:spPr>
      </p:pic>
      <p:sp>
        <p:nvSpPr>
          <p:cNvPr id="9" name="Title 1">
            <a:extLst>
              <a:ext uri="{FF2B5EF4-FFF2-40B4-BE49-F238E27FC236}">
                <a16:creationId xmlns:a16="http://schemas.microsoft.com/office/drawing/2014/main" id="{DFE52379-7E3B-43FB-B969-09915BE2621A}"/>
              </a:ext>
            </a:extLst>
          </p:cNvPr>
          <p:cNvSpPr txBox="1">
            <a:spLocks/>
          </p:cNvSpPr>
          <p:nvPr/>
        </p:nvSpPr>
        <p:spPr>
          <a:xfrm>
            <a:off x="1012148" y="5791200"/>
            <a:ext cx="7827052" cy="990599"/>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sz="1400" dirty="0"/>
            </a:br>
            <a:r>
              <a:rPr lang="en-US" sz="1400" dirty="0">
                <a:solidFill>
                  <a:srgbClr val="575757"/>
                </a:solidFill>
                <a:latin typeface="Roboto" panose="02000000000000000000" pitchFamily="2" charset="0"/>
              </a:rPr>
              <a:t>The role of a project manager is demanding. It requires all the skills of running a successful business, with the perspective and flexibility to adapt to different team dynamics and project requirements as they come. Despite the variability of the job, project managers need to create consistency, predictability, and repeatability for their teams – and for themselves, so they don’t get bogged down in the details. Being efficient with their time is paramount to the success of any project. </a:t>
            </a:r>
            <a:endParaRPr lang="en-US" sz="3500" dirty="0"/>
          </a:p>
        </p:txBody>
      </p:sp>
    </p:spTree>
    <p:extLst>
      <p:ext uri="{BB962C8B-B14F-4D97-AF65-F5344CB8AC3E}">
        <p14:creationId xmlns:p14="http://schemas.microsoft.com/office/powerpoint/2010/main" val="4039950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70C3B59-DE2C-4611-8148-812575C5CA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8322B88-7003-DFC3-2E85-08B6150EE413}"/>
              </a:ext>
            </a:extLst>
          </p:cNvPr>
          <p:cNvPicPr>
            <a:picLocks noChangeAspect="1"/>
          </p:cNvPicPr>
          <p:nvPr/>
        </p:nvPicPr>
        <p:blipFill>
          <a:blip r:embed="rId2"/>
          <a:stretch>
            <a:fillRect/>
          </a:stretch>
        </p:blipFill>
        <p:spPr>
          <a:xfrm>
            <a:off x="1012148" y="891540"/>
            <a:ext cx="7671494" cy="2561180"/>
          </a:xfrm>
          <a:prstGeom prst="rect">
            <a:avLst/>
          </a:prstGeom>
          <a:effectLst>
            <a:outerShdw blurRad="406400" dist="317500" dir="5400000" sx="89000" sy="89000" rotWithShape="0">
              <a:prstClr val="black">
                <a:alpha val="15000"/>
              </a:prstClr>
            </a:outerShdw>
          </a:effectLst>
        </p:spPr>
      </p:pic>
      <p:sp>
        <p:nvSpPr>
          <p:cNvPr id="3" name="Content Placeholder 2">
            <a:extLst>
              <a:ext uri="{FF2B5EF4-FFF2-40B4-BE49-F238E27FC236}">
                <a16:creationId xmlns:a16="http://schemas.microsoft.com/office/drawing/2014/main" id="{D44AE245-4A42-4865-7159-203DE2B52611}"/>
              </a:ext>
            </a:extLst>
          </p:cNvPr>
          <p:cNvSpPr>
            <a:spLocks noGrp="1"/>
          </p:cNvSpPr>
          <p:nvPr>
            <p:ph idx="1"/>
          </p:nvPr>
        </p:nvSpPr>
        <p:spPr>
          <a:xfrm>
            <a:off x="838201" y="3688272"/>
            <a:ext cx="7845442" cy="2561179"/>
          </a:xfrm>
        </p:spPr>
        <p:txBody>
          <a:bodyPr anchor="ctr">
            <a:normAutofit lnSpcReduction="10000"/>
          </a:bodyPr>
          <a:lstStyle/>
          <a:p>
            <a:pPr marL="457200" lvl="1" indent="0">
              <a:buNone/>
            </a:pPr>
            <a:r>
              <a:rPr lang="en-US" sz="1300" dirty="0"/>
              <a:t>The project manager is the point person between the client, the management team, and the developers.  </a:t>
            </a:r>
          </a:p>
          <a:p>
            <a:pPr marL="457200" lvl="1" indent="0">
              <a:buNone/>
            </a:pPr>
            <a:endParaRPr lang="en-US" sz="1300" dirty="0"/>
          </a:p>
          <a:p>
            <a:pPr marL="457200" lvl="1" indent="0">
              <a:buNone/>
            </a:pPr>
            <a:r>
              <a:rPr lang="en-US" sz="1300" dirty="0"/>
              <a:t>It is your responsibility to be able to communicate all aspects of the project to all the parties involved in a consistent way.  </a:t>
            </a:r>
          </a:p>
          <a:p>
            <a:pPr marL="457200" lvl="1" indent="0">
              <a:buNone/>
            </a:pPr>
            <a:endParaRPr lang="en-US" sz="1300" dirty="0"/>
          </a:p>
          <a:p>
            <a:pPr marL="457200" lvl="1" indent="0">
              <a:buNone/>
            </a:pPr>
            <a:r>
              <a:rPr lang="en-US" sz="1300" dirty="0"/>
              <a:t>Everyone on the team should be able to: </a:t>
            </a:r>
          </a:p>
          <a:p>
            <a:pPr lvl="2"/>
            <a:r>
              <a:rPr lang="en-US" sz="900" dirty="0"/>
              <a:t>negotiate the definition of success for the project</a:t>
            </a:r>
          </a:p>
          <a:p>
            <a:pPr lvl="2"/>
            <a:r>
              <a:rPr lang="en-US" sz="900" dirty="0"/>
              <a:t>referee interpersonal conflict and navigate difficult personalities</a:t>
            </a:r>
          </a:p>
          <a:p>
            <a:pPr lvl="2"/>
            <a:r>
              <a:rPr lang="en-US" sz="900" dirty="0"/>
              <a:t>motivate a variety of working styles</a:t>
            </a:r>
          </a:p>
          <a:p>
            <a:pPr lvl="2"/>
            <a:r>
              <a:rPr lang="en-US" sz="900" dirty="0"/>
              <a:t>maintain good rapport with the PMs and developers of  their projects and other projects </a:t>
            </a:r>
          </a:p>
          <a:p>
            <a:pPr lvl="2"/>
            <a:r>
              <a:rPr lang="en-US" sz="900" dirty="0"/>
              <a:t>interpret client demands into project requests and communicate those changes in terms of scope budget and timeline to all parties </a:t>
            </a:r>
          </a:p>
          <a:p>
            <a:pPr lvl="2"/>
            <a:r>
              <a:rPr lang="en-US" sz="900" dirty="0"/>
              <a:t>and say “No” in a way that doesn’t shut everyone down</a:t>
            </a:r>
          </a:p>
          <a:p>
            <a:pPr lvl="2"/>
            <a:r>
              <a:rPr lang="en-US" sz="900" dirty="0"/>
              <a:t>Manage expectations </a:t>
            </a:r>
          </a:p>
          <a:p>
            <a:pPr marL="457200" lvl="1" indent="0">
              <a:buNone/>
            </a:pPr>
            <a:endParaRPr lang="en-US" sz="1300" dirty="0"/>
          </a:p>
        </p:txBody>
      </p:sp>
    </p:spTree>
    <p:extLst>
      <p:ext uri="{BB962C8B-B14F-4D97-AF65-F5344CB8AC3E}">
        <p14:creationId xmlns:p14="http://schemas.microsoft.com/office/powerpoint/2010/main" val="85541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4EB78-15F6-6342-E5FB-4120751BB82D}"/>
              </a:ext>
            </a:extLst>
          </p:cNvPr>
          <p:cNvSpPr>
            <a:spLocks noGrp="1"/>
          </p:cNvSpPr>
          <p:nvPr>
            <p:ph idx="1"/>
          </p:nvPr>
        </p:nvSpPr>
        <p:spPr>
          <a:xfrm>
            <a:off x="457200" y="2819400"/>
            <a:ext cx="8229600" cy="3306763"/>
          </a:xfrm>
        </p:spPr>
        <p:txBody>
          <a:bodyPr/>
          <a:lstStyle/>
          <a:p>
            <a:r>
              <a:rPr lang="en-US" dirty="0"/>
              <a:t>Triple Constraint and Expectation Management</a:t>
            </a:r>
          </a:p>
          <a:p>
            <a:pPr marL="0" indent="0">
              <a:buNone/>
            </a:pPr>
            <a:r>
              <a:rPr lang="en-US" sz="1400" dirty="0"/>
              <a:t>We should all be familiar with the concept of triple constraint but how do you hold the line? </a:t>
            </a:r>
          </a:p>
          <a:p>
            <a:pPr marL="0" indent="0">
              <a:buNone/>
            </a:pPr>
            <a:r>
              <a:rPr lang="en-US" sz="1400" dirty="0"/>
              <a:t>Constant communication (state the expectations and consistently repeat them) </a:t>
            </a:r>
          </a:p>
          <a:p>
            <a:pPr marL="0" indent="0">
              <a:buNone/>
            </a:pPr>
            <a:r>
              <a:rPr lang="en-US" sz="1400" dirty="0"/>
              <a:t>When risks come up, communicate it right away.  Don’t try to squeeze time from somewhere else. Communicate often, constantly, and consistently.  The more you practice the easier this will become. </a:t>
            </a:r>
          </a:p>
          <a:p>
            <a:pPr marL="0" indent="0">
              <a:buNone/>
            </a:pPr>
            <a:r>
              <a:rPr lang="en-US" sz="1400" dirty="0"/>
              <a:t>Eliminate surprises by consistently reviewing the project financials and scope in every bi-weekly sync. Record all meetings and post them. Take notes and share them. Follow up in written documentation if changes are requested for official approval that can be easily referenced. </a:t>
            </a:r>
          </a:p>
        </p:txBody>
      </p:sp>
      <p:pic>
        <p:nvPicPr>
          <p:cNvPr id="5" name="Picture 4">
            <a:extLst>
              <a:ext uri="{FF2B5EF4-FFF2-40B4-BE49-F238E27FC236}">
                <a16:creationId xmlns:a16="http://schemas.microsoft.com/office/drawing/2014/main" id="{7AE319C7-9503-6808-55FC-AA0F62195E71}"/>
              </a:ext>
            </a:extLst>
          </p:cNvPr>
          <p:cNvPicPr>
            <a:picLocks noChangeAspect="1"/>
          </p:cNvPicPr>
          <p:nvPr/>
        </p:nvPicPr>
        <p:blipFill>
          <a:blip r:embed="rId2"/>
          <a:stretch>
            <a:fillRect/>
          </a:stretch>
        </p:blipFill>
        <p:spPr>
          <a:xfrm>
            <a:off x="0" y="152400"/>
            <a:ext cx="9144000" cy="2572987"/>
          </a:xfrm>
          <a:prstGeom prst="rect">
            <a:avLst/>
          </a:prstGeom>
        </p:spPr>
      </p:pic>
    </p:spTree>
    <p:extLst>
      <p:ext uri="{BB962C8B-B14F-4D97-AF65-F5344CB8AC3E}">
        <p14:creationId xmlns:p14="http://schemas.microsoft.com/office/powerpoint/2010/main" val="2026854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2F4DCF-79E0-BA77-E45B-01E2FC84D0EF}"/>
              </a:ext>
            </a:extLst>
          </p:cNvPr>
          <p:cNvSpPr>
            <a:spLocks noGrp="1"/>
          </p:cNvSpPr>
          <p:nvPr>
            <p:ph idx="1"/>
          </p:nvPr>
        </p:nvSpPr>
        <p:spPr>
          <a:xfrm>
            <a:off x="482600" y="2438399"/>
            <a:ext cx="8178799" cy="4495801"/>
          </a:xfrm>
        </p:spPr>
        <p:txBody>
          <a:bodyPr>
            <a:normAutofit fontScale="77500" lnSpcReduction="20000"/>
          </a:bodyPr>
          <a:lstStyle/>
          <a:p>
            <a:r>
              <a:rPr lang="en-US" sz="1700" dirty="0"/>
              <a:t>You are the leader of the projects you manage.</a:t>
            </a:r>
          </a:p>
          <a:p>
            <a:pPr lvl="1"/>
            <a:r>
              <a:rPr lang="en-US" sz="1300" dirty="0"/>
              <a:t>You directly have control of the success or failure of the project by your effort and communications with all parties and can really drive results by consistently being involved with all stakeholders and developers.  Your input to each project will directly result in the output.  If you see something, say something.  From discovery through development to launch, validate the work, call out the risks constantly and consistently, be involved in the process, learn the problem we are trying to solve for the client, and focus on the goals. </a:t>
            </a:r>
          </a:p>
          <a:p>
            <a:r>
              <a:rPr lang="en-US" sz="1700" dirty="0"/>
              <a:t>You are expected to guide and drive the projects to success not only with the client but with the development team. </a:t>
            </a:r>
          </a:p>
          <a:p>
            <a:pPr lvl="1"/>
            <a:r>
              <a:rPr lang="en-US" sz="1300" dirty="0"/>
              <a:t>This means you need to be able to consistently drive the project through setup and discovery, have an understanding of the architecture, sprint planning, validate the work, remove blockers, and check in and follow up consistently with your development team, the client and leadership</a:t>
            </a:r>
          </a:p>
          <a:p>
            <a:r>
              <a:rPr lang="en-US" sz="1700" dirty="0"/>
              <a:t>You need to represent Clarity with integrity, resilience, ownership, and consistency.</a:t>
            </a:r>
          </a:p>
          <a:p>
            <a:pPr lvl="1"/>
            <a:r>
              <a:rPr lang="en-US" sz="1300" dirty="0"/>
              <a:t>Project management is not an easy role.  You are a leader, a manager, an advocate, a decision maker, responsible for the success or failure of a project (not necessarily alone but the major influencer), a representative of the company, and the source of truth for the project.  Your consistency, integrity, resilience, leadership, and ability to own mistakes will be key to your success.   </a:t>
            </a:r>
          </a:p>
          <a:p>
            <a:pPr lvl="1"/>
            <a:r>
              <a:rPr lang="en-US" sz="1300" dirty="0"/>
              <a:t>You may be familiar with Eisenhower’s quote “Plans are useless, but planning is indispensable.”  Remember things will go wrong. It is your responsibility to handle those situations with grace, and compassion. Keeping the best interest of all parties in mind.  </a:t>
            </a:r>
          </a:p>
          <a:p>
            <a:r>
              <a:rPr lang="en-US" sz="1700" dirty="0"/>
              <a:t>You need to be a driving force in the motivation of the team, and consistent communication on expectations for the project. </a:t>
            </a:r>
          </a:p>
          <a:p>
            <a:pPr lvl="1"/>
            <a:r>
              <a:rPr lang="en-US" sz="1300" dirty="0"/>
              <a:t>You can motivate or kill the morale of your team if you are not careful.  Build rapport with your team and your clients.  Remain consistent even in the face of frustration.  If you need to vent, bring it to me, the leadership team, or the ops team. However, you need to ensure that you treat your clients and your development team with respect in every interaction.   As a project manager, you are a manager.  You need to manage your team gracefully and fairly without letting the clients’ emotional responses affect the team. </a:t>
            </a:r>
          </a:p>
          <a:p>
            <a:pPr lvl="1"/>
            <a:r>
              <a:rPr lang="en-US" sz="1300" dirty="0"/>
              <a:t>My commitment to you</a:t>
            </a:r>
          </a:p>
          <a:p>
            <a:pPr lvl="2"/>
            <a:r>
              <a:rPr lang="en-US" sz="1300" dirty="0"/>
              <a:t>I am available to assist you when needed but I will consistently try to guide you to ownership and handling key concepts or project management on your own to help you expand your skills</a:t>
            </a:r>
          </a:p>
          <a:p>
            <a:pPr lvl="2"/>
            <a:r>
              <a:rPr lang="en-US" sz="1300" dirty="0"/>
              <a:t>I will provide as many resources and tools as I can to assist you in your growth </a:t>
            </a:r>
          </a:p>
          <a:p>
            <a:pPr lvl="2"/>
            <a:r>
              <a:rPr lang="en-US" sz="1300" dirty="0"/>
              <a:t>I will always allow you to vent to me when things go off the rails, but you need to expect that I will not engage back but rather redirect to find a solution-driven response to the issue</a:t>
            </a:r>
          </a:p>
          <a:p>
            <a:endParaRPr lang="en-US" sz="17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08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00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D68FF7C8-6C6D-37EC-1DEB-10C935FAD94E}"/>
              </a:ext>
            </a:extLst>
          </p:cNvPr>
          <p:cNvPicPr>
            <a:picLocks noChangeAspect="1"/>
          </p:cNvPicPr>
          <p:nvPr/>
        </p:nvPicPr>
        <p:blipFill>
          <a:blip r:embed="rId2"/>
          <a:stretch>
            <a:fillRect/>
          </a:stretch>
        </p:blipFill>
        <p:spPr>
          <a:xfrm>
            <a:off x="0" y="76200"/>
            <a:ext cx="9144000" cy="2180303"/>
          </a:xfrm>
          <a:prstGeom prst="rect">
            <a:avLst/>
          </a:prstGeom>
        </p:spPr>
      </p:pic>
    </p:spTree>
    <p:extLst>
      <p:ext uri="{BB962C8B-B14F-4D97-AF65-F5344CB8AC3E}">
        <p14:creationId xmlns:p14="http://schemas.microsoft.com/office/powerpoint/2010/main" val="189905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F89005526_Plant growth graphic_RVA_v3" id="{6F452011-8F46-4B7D-85D4-7F16024E58FB}" vid="{80538E02-D2A7-4A72-8715-66F98E9EB6A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7FF3AE-996E-4911-B711-22CB7019F5E8}">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D1C23080-0615-486F-91DA-DBDB186D2562}">
  <ds:schemaRefs>
    <ds:schemaRef ds:uri="http://schemas.microsoft.com/sharepoint/v3/contenttype/forms"/>
  </ds:schemaRefs>
</ds:datastoreItem>
</file>

<file path=customXml/itemProps3.xml><?xml version="1.0" encoding="utf-8"?>
<ds:datastoreItem xmlns:ds="http://schemas.openxmlformats.org/officeDocument/2006/customXml" ds:itemID="{7C41EB15-7577-4CDA-B364-BDB86E32BD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Plant growth graphic</Template>
  <TotalTime>109</TotalTime>
  <Words>881</Words>
  <Application>Microsoft Office PowerPoint</Application>
  <PresentationFormat>On-screen Show (4:3)</PresentationFormat>
  <Paragraphs>38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Roboto</vt:lpstr>
      <vt:lpstr>Office Theme</vt:lpstr>
      <vt:lpstr>Project management responsibilities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 responsibilities </dc:title>
  <dc:creator>Stephanie Johnson</dc:creator>
  <cp:lastModifiedBy>Stephanie Johnson</cp:lastModifiedBy>
  <cp:revision>2</cp:revision>
  <dcterms:created xsi:type="dcterms:W3CDTF">2022-08-26T15:10:46Z</dcterms:created>
  <dcterms:modified xsi:type="dcterms:W3CDTF">2022-08-26T16:59:49Z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