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448" r:id="rId5"/>
    <p:sldId id="2462" r:id="rId6"/>
    <p:sldId id="259" r:id="rId7"/>
    <p:sldId id="260" r:id="rId8"/>
    <p:sldId id="2456" r:id="rId9"/>
    <p:sldId id="2457" r:id="rId10"/>
    <p:sldId id="262" r:id="rId11"/>
    <p:sldId id="2463" r:id="rId12"/>
    <p:sldId id="243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E0"/>
    <a:srgbClr val="01023B"/>
    <a:srgbClr val="898989"/>
    <a:srgbClr val="2F3342"/>
    <a:srgbClr val="A53F52"/>
    <a:srgbClr val="2C2153"/>
    <a:srgbClr val="E99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FCB51C-0468-4E05-A225-FA657F367736}" v="12" dt="2023-05-03T13:23:30.0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729" autoAdjust="0"/>
    <p:restoredTop sz="96327" autoAdjust="0"/>
  </p:normalViewPr>
  <p:slideViewPr>
    <p:cSldViewPr snapToGrid="0">
      <p:cViewPr varScale="1">
        <p:scale>
          <a:sx n="88" d="100"/>
          <a:sy n="88" d="100"/>
        </p:scale>
        <p:origin x="120" y="540"/>
      </p:cViewPr>
      <p:guideLst>
        <p:guide orient="horz" pos="1992"/>
        <p:guide pos="3840"/>
        <p:guide orient="horz" pos="1416"/>
      </p:guideLst>
    </p:cSldViewPr>
  </p:slideViewPr>
  <p:outlineViewPr>
    <p:cViewPr>
      <p:scale>
        <a:sx n="33" d="100"/>
        <a:sy n="33" d="100"/>
      </p:scale>
      <p:origin x="0" y="-518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8722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97DFCF-F890-A143-9133-C8B65C9B01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2C281-2434-D94F-B4BD-BA3CD4DB8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D5B4E-BF3E-3B45-A4BA-D6C3B92870D7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17CBFA-633D-5540-AFAA-BE1F495EC6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B5631-D714-AD41-853B-A883ADC344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AE8BC-2AB3-9E4C-9797-2A6F8A74C7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87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8621B-8C8E-49BA-8772-41D0FE75A082}" type="datetimeFigureOut">
              <a:rPr lang="en-US" smtClean="0"/>
              <a:t>5/3/2023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B34ED-4CDD-41C9-90F7-D768D5559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7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49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010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49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2343" y="5922140"/>
            <a:ext cx="5167313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8235C5-25B1-4243-9762-4AAD3C08E8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3608511"/>
            <a:ext cx="4114800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marL="0" indent="0" algn="ctr">
              <a:buNone/>
              <a:defRPr sz="1800" cap="all" baseline="0"/>
            </a:lvl1pPr>
          </a:lstStyle>
          <a:p>
            <a:r>
              <a:rPr lang="en-US" spc="300" dirty="0"/>
              <a:t>ANNUAL REVIEW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B2C6E-DB6F-4476-8E95-9F6EC7939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836" y="2445633"/>
            <a:ext cx="11490325" cy="823913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4000" cap="all" spc="300" baseline="0"/>
            </a:lvl1pPr>
          </a:lstStyle>
          <a:p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30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58000"/>
          </a:xfr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436126-0370-4532-A8AD-D20897982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661160"/>
            <a:ext cx="4646246" cy="221858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cs typeface="Biome Light" panose="020B0303030204020804" pitchFamily="34" charset="0"/>
              </a:rPr>
              <a:t>Click to edit master text style.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" name="Slide Number Placeholder 70">
            <a:extLst>
              <a:ext uri="{FF2B5EF4-FFF2-40B4-BE49-F238E27FC236}">
                <a16:creationId xmlns:a16="http://schemas.microsoft.com/office/drawing/2014/main" id="{AEC105AD-E933-4969-B038-0ABD6F013167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CDEBF2-B5C9-4887-B717-81C3D1A7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12037"/>
            <a:ext cx="5897218" cy="884238"/>
          </a:xfrm>
        </p:spPr>
        <p:txBody>
          <a:bodyPr lIns="91440" rIns="9144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6A7FA3-8C13-4E5A-88C4-4357C8ACD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7044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9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074D0F-754F-4F2C-A410-F222D2D234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2365" y="1660810"/>
            <a:ext cx="10787270" cy="830649"/>
          </a:xfrm>
        </p:spPr>
        <p:txBody>
          <a:bodyPr>
            <a:noAutofit/>
          </a:bodyPr>
          <a:lstStyle/>
          <a:p>
            <a:r>
              <a:rPr lang="en-US" sz="4000" spc="300"/>
              <a:t>Click to edit Master title style</a:t>
            </a:r>
            <a:endParaRPr lang="en-US" sz="4000" spc="3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2343" y="5137992"/>
            <a:ext cx="5167313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1D89734B-03E0-4ADE-8F62-C819F3E976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8194" y="3903126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85971F4D-8B59-4B3E-9169-64E0EF1BA8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3664" y="3893330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90B19777-E2ED-419C-B486-857117FD08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39138" y="3903126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Online Image Placeholder 33">
            <a:extLst>
              <a:ext uri="{FF2B5EF4-FFF2-40B4-BE49-F238E27FC236}">
                <a16:creationId xmlns:a16="http://schemas.microsoft.com/office/drawing/2014/main" id="{1A58EB44-F532-4998-B316-61C738C37BF5}"/>
              </a:ext>
            </a:extLst>
          </p:cNvPr>
          <p:cNvSpPr>
            <a:spLocks noGrp="1"/>
          </p:cNvSpPr>
          <p:nvPr>
            <p:ph type="clipArt" sz="quarter" idx="19" hasCustomPrompt="1"/>
          </p:nvPr>
        </p:nvSpPr>
        <p:spPr>
          <a:xfrm>
            <a:off x="1754768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5" name="Online Image Placeholder 33">
            <a:extLst>
              <a:ext uri="{FF2B5EF4-FFF2-40B4-BE49-F238E27FC236}">
                <a16:creationId xmlns:a16="http://schemas.microsoft.com/office/drawing/2014/main" id="{33763C3C-3545-40BD-9B2C-DC4C0E4CE819}"/>
              </a:ext>
            </a:extLst>
          </p:cNvPr>
          <p:cNvSpPr>
            <a:spLocks noGrp="1"/>
          </p:cNvSpPr>
          <p:nvPr>
            <p:ph type="clipArt" sz="quarter" idx="20" hasCustomPrompt="1"/>
          </p:nvPr>
        </p:nvSpPr>
        <p:spPr>
          <a:xfrm>
            <a:off x="5730240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6" name="Online Image Placeholder 33">
            <a:extLst>
              <a:ext uri="{FF2B5EF4-FFF2-40B4-BE49-F238E27FC236}">
                <a16:creationId xmlns:a16="http://schemas.microsoft.com/office/drawing/2014/main" id="{1C5D3777-17F3-4225-8C52-2EF1DB4FD54A}"/>
              </a:ext>
            </a:extLst>
          </p:cNvPr>
          <p:cNvSpPr>
            <a:spLocks noGrp="1"/>
          </p:cNvSpPr>
          <p:nvPr>
            <p:ph type="clipArt" sz="quarter" idx="21" hasCustomPrompt="1"/>
          </p:nvPr>
        </p:nvSpPr>
        <p:spPr>
          <a:xfrm>
            <a:off x="9705712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173740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parallelogram">
            <a:avLst/>
          </a:pr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83D428-B974-43F4-9246-0A2EECA11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8819" y="642927"/>
            <a:ext cx="4846320" cy="1435947"/>
          </a:xfrm>
        </p:spPr>
        <p:txBody>
          <a:bodyPr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5400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00A38D-CFE8-4333-B9D2-D3E7EACA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8820" y="2078875"/>
            <a:ext cx="4114800" cy="3798888"/>
          </a:xfrm>
        </p:spPr>
        <p:txBody>
          <a:bodyPr>
            <a:noAutofit/>
          </a:bodyPr>
          <a:lstStyle>
            <a:lvl1pPr marL="0" indent="0">
              <a:buNone/>
              <a:defRPr sz="1800" spc="3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A8588E-221D-4931-A290-C5C418443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68820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1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5539E44-E270-49B4-8B0A-07870325AA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5539" y="1546138"/>
            <a:ext cx="4023360" cy="464871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300" baseline="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46932"/>
          </a:xfr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436126-0370-4532-A8AD-D20897982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2799617"/>
            <a:ext cx="4646246" cy="221858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cs typeface="Biome Light" panose="020B0303030204020804" pitchFamily="34" charset="0"/>
              </a:rPr>
              <a:t>Click to edit master text style.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" name="Slide Number Placeholder 70">
            <a:extLst>
              <a:ext uri="{FF2B5EF4-FFF2-40B4-BE49-F238E27FC236}">
                <a16:creationId xmlns:a16="http://schemas.microsoft.com/office/drawing/2014/main" id="{AEC105AD-E933-4969-B038-0ABD6F013167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0E4A3-5566-43FE-A59F-2C4F4FE7F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12037"/>
            <a:ext cx="5897218" cy="884238"/>
          </a:xfrm>
        </p:spPr>
        <p:txBody>
          <a:bodyPr lIns="91440" rIns="9144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3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6792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242487 w 6096000"/>
              <a:gd name="connsiteY2" fmla="*/ 6833286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67922"/>
              <a:gd name="connsiteX1" fmla="*/ 6096000 w 6096000"/>
              <a:gd name="connsiteY1" fmla="*/ 0 h 6867922"/>
              <a:gd name="connsiteX2" fmla="*/ 4228633 w 6096000"/>
              <a:gd name="connsiteY2" fmla="*/ 6867922 h 6867922"/>
              <a:gd name="connsiteX3" fmla="*/ 0 w 6096000"/>
              <a:gd name="connsiteY3" fmla="*/ 6858000 h 6867922"/>
              <a:gd name="connsiteX4" fmla="*/ 0 w 6096000"/>
              <a:gd name="connsiteY4" fmla="*/ 0 h 686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67922">
                <a:moveTo>
                  <a:pt x="0" y="0"/>
                </a:moveTo>
                <a:lnTo>
                  <a:pt x="6096000" y="0"/>
                </a:lnTo>
                <a:lnTo>
                  <a:pt x="4228633" y="686792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BA725B-4BCB-1D48-9C5D-46706B187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262871"/>
            <a:ext cx="5251450" cy="1661297"/>
          </a:xfrm>
        </p:spPr>
        <p:txBody>
          <a:bodyPr anchor="b"/>
          <a:lstStyle>
            <a:lvl1pPr algn="l">
              <a:defRPr sz="6000" spc="3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378134"/>
            <a:ext cx="5251450" cy="36512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6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2279" y="365125"/>
            <a:ext cx="4018722" cy="573989"/>
          </a:xfrm>
        </p:spPr>
        <p:txBody>
          <a:bodyPr lIns="0" rIns="0">
            <a:noAutofit/>
          </a:bodyPr>
          <a:lstStyle>
            <a:lvl1pPr algn="l">
              <a:defRPr sz="3200" spc="300"/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2279" y="1263841"/>
            <a:ext cx="4018722" cy="4636392"/>
          </a:xfrm>
        </p:spPr>
        <p:txBody>
          <a:bodyPr lIns="0" rIns="0">
            <a:noAutofit/>
          </a:bodyPr>
          <a:lstStyle>
            <a:lvl1pPr>
              <a:lnSpc>
                <a:spcPct val="150000"/>
              </a:lnSpc>
              <a:spcBef>
                <a:spcPts val="500"/>
              </a:spcBef>
              <a:defRPr sz="1600"/>
            </a:lvl1pPr>
            <a:lvl2pPr>
              <a:lnSpc>
                <a:spcPct val="150000"/>
              </a:lnSpc>
              <a:spcBef>
                <a:spcPts val="500"/>
              </a:spcBef>
              <a:defRPr sz="1400"/>
            </a:lvl2pPr>
            <a:lvl3pPr>
              <a:lnSpc>
                <a:spcPct val="150000"/>
              </a:lnSpc>
              <a:spcBef>
                <a:spcPts val="500"/>
              </a:spcBef>
              <a:defRPr sz="1400"/>
            </a:lvl3pPr>
            <a:lvl4pPr>
              <a:lnSpc>
                <a:spcPct val="150000"/>
              </a:lnSpc>
              <a:spcBef>
                <a:spcPts val="500"/>
              </a:spcBef>
              <a:defRPr sz="1200"/>
            </a:lvl4pPr>
            <a:lvl5pPr>
              <a:lnSpc>
                <a:spcPct val="150000"/>
              </a:lnSpc>
              <a:spcBef>
                <a:spcPts val="5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3DEB48E0-328C-45EE-A8BD-90E6AB261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CA175D-816E-4F70-96CC-8A1FD0EB16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6600" y="3651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23519C8-24DE-471D-85A9-7A8AFACEC4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51300" y="3651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47F0F1E-7AF5-4B76-928C-7B28010C4F9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6600" y="24225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63D0E8E-9491-4AF0-918D-A0B782C5FD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51300" y="24225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042F54CB-9200-4D74-968A-0A3E5871D9E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6600" y="44799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D925119-27E3-496E-86BC-23416F94FB6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51300" y="44799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F93AF7-D4DC-42B5-8A4F-B5F3ABBB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81678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68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5D17-D652-4766-B11C-2E8D8390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767791"/>
            <a:ext cx="11002962" cy="823913"/>
          </a:xfrm>
        </p:spPr>
        <p:txBody>
          <a:bodyPr>
            <a:noAutofit/>
          </a:bodyPr>
          <a:lstStyle>
            <a:lvl1pPr>
              <a:defRPr sz="4800" spc="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C7A58C-70BA-43E5-BD90-83ADB63B0C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A60B7-2499-42C6-8A74-ACDAE2457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3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179BAC-E989-4203-B9B4-662803654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4607137"/>
            <a:ext cx="4114800" cy="421480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>
              <a:defRPr sz="1400" spc="300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CCC81E-A013-4315-AD13-97BA3AA955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8756" y="1569719"/>
            <a:ext cx="9234488" cy="2651443"/>
          </a:xfrm>
        </p:spPr>
        <p:txBody>
          <a:bodyPr>
            <a:no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55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:a16="http://schemas.microsoft.com/office/drawing/2014/main" id="{0EF11611-8537-47CC-87AC-2E25428B7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1"/>
            <a:ext cx="11002962" cy="1623218"/>
          </a:xfrm>
        </p:spPr>
        <p:txBody>
          <a:bodyPr anchor="ctr">
            <a:noAutofit/>
          </a:bodyPr>
          <a:lstStyle/>
          <a:p>
            <a:pPr algn="ctr"/>
            <a:r>
              <a:rPr lang="en-US" sz="4800"/>
              <a:t>Click to edit Master title style</a:t>
            </a:r>
            <a:endParaRPr lang="en-US" sz="4800" dirty="0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1A63A52-1E65-414B-BBC3-D31F51579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78601" y="1638300"/>
            <a:ext cx="5156200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D7E0E1A-1E64-4A9A-9C8B-69486BD112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900" y="1638300"/>
            <a:ext cx="5156200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E462965-19D7-4A65-B394-9AE76A5B4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107" y="3864355"/>
            <a:ext cx="5157787" cy="494506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pc="3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FAEC14D1-0BEA-4D9A-9D96-A56B6A9B0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07" y="4531139"/>
            <a:ext cx="5157787" cy="203914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507BB47-1AB4-42F2-99FF-453A0622B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5107" y="3864355"/>
            <a:ext cx="5183188" cy="494506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pc="3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438D6EEA-A0DB-4B5F-8F41-A9C1F2C09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65107" y="4531139"/>
            <a:ext cx="5183188" cy="203914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4909F59-7529-454A-A1EF-3CC1EADE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9269" y="6468303"/>
            <a:ext cx="443948" cy="365125"/>
          </a:xfrm>
        </p:spPr>
        <p:txBody>
          <a:bodyPr>
            <a:noAutofit/>
          </a:bodyPr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3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>
            <a:extLst>
              <a:ext uri="{FF2B5EF4-FFF2-40B4-BE49-F238E27FC236}">
                <a16:creationId xmlns:a16="http://schemas.microsoft.com/office/drawing/2014/main" id="{6186F91B-547E-43BC-9BCE-04619DAAF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1"/>
            <a:ext cx="11002962" cy="1623218"/>
          </a:xfrm>
        </p:spPr>
        <p:txBody>
          <a:bodyPr anchor="ctr">
            <a:noAutofit/>
          </a:bodyPr>
          <a:lstStyle/>
          <a:p>
            <a:pPr algn="ctr"/>
            <a:r>
              <a:rPr lang="en-US" sz="4800"/>
              <a:t>Click to edit Master title style</a:t>
            </a:r>
            <a:endParaRPr lang="en-US" sz="4800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635DFA1-45D2-4EFE-8BB2-BE96634669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0121" y="3669506"/>
            <a:ext cx="3108326" cy="256698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F2918FE-A84E-4303-AEF3-4FD66CDD73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0438" y="1624013"/>
            <a:ext cx="3108325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E2401025-9BC9-4BDD-97DA-CA763CF846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42155" y="1623219"/>
            <a:ext cx="3108325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B7C4AAB6-897A-4ABD-AD50-2D86B197E9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22920" y="1623219"/>
            <a:ext cx="3108325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790D65EC-6EB4-4594-91E9-5C3DE7C3B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1837" y="3681412"/>
            <a:ext cx="3108326" cy="256698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611CF730-D055-47C2-A626-299F429D41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2919" y="3681412"/>
            <a:ext cx="3108326" cy="256698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F09E06A6-BFDD-42BD-BA69-2CD3BEF0F7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49269" y="6468303"/>
            <a:ext cx="443948" cy="365125"/>
          </a:xfrm>
        </p:spPr>
        <p:txBody>
          <a:bodyPr>
            <a:noAutofit/>
          </a:bodyPr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59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05F96C-D634-4A69-95EC-3D002BD6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365125"/>
            <a:ext cx="11002962" cy="823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57E98-D0FB-43E3-98BC-711F6A2F5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519" y="1365813"/>
            <a:ext cx="10989920" cy="4811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65B72-2E86-4BA3-94F2-3ADFA40B7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1F3FD-3DB9-46B7-85E1-E8B8878A4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1" r:id="rId3"/>
    <p:sldLayoutId id="2147483651" r:id="rId4"/>
    <p:sldLayoutId id="2147483660" r:id="rId5"/>
    <p:sldLayoutId id="2147483677" r:id="rId6"/>
    <p:sldLayoutId id="2147483666" r:id="rId7"/>
    <p:sldLayoutId id="2147483679" r:id="rId8"/>
    <p:sldLayoutId id="2147483653" r:id="rId9"/>
    <p:sldLayoutId id="2147483678" r:id="rId10"/>
    <p:sldLayoutId id="2147483680" r:id="rId11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8.wdp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microsoft.com/office/2007/relationships/hdphoto" Target="../media/hdphoto4.wdp"/><Relationship Id="rId9" Type="http://schemas.microsoft.com/office/2007/relationships/hdphoto" Target="../media/hdphoto6.wdp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microsoft.com/office/2007/relationships/hdphoto" Target="../media/hdphoto12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">
            <a:extLst>
              <a:ext uri="{FF2B5EF4-FFF2-40B4-BE49-F238E27FC236}">
                <a16:creationId xmlns:a16="http://schemas.microsoft.com/office/drawing/2014/main" id="{9AB29DBC-55D3-49D9-BB44-4936739C4B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33454"/>
            <a:ext cx="12192000" cy="6858000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9DC1498-E692-42BA-B69F-6D37E6CFA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Hub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E828D-1E63-455F-949D-0C5454A7FE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5/6/23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865526-EC39-4780-A2A8-274A80A5C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gradFill>
            <a:gsLst>
              <a:gs pos="0">
                <a:schemeClr val="accent5"/>
              </a:gs>
              <a:gs pos="100000">
                <a:srgbClr val="00A8E0"/>
              </a:gs>
            </a:gsLst>
          </a:gradFill>
        </p:spPr>
        <p:txBody>
          <a:bodyPr/>
          <a:lstStyle/>
          <a:p>
            <a:r>
              <a:rPr lang="en-US" dirty="0"/>
              <a:t>Ron Halversen &amp; Jeremy LaRose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AD99EF-7027-4558-F2C9-46CF624E0C87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63252C28-0B66-329B-52D9-AA742AD2BBB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32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A87B3-0A27-4EE9-979E-B69581E4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7987" y="1194090"/>
            <a:ext cx="5897217" cy="1435947"/>
          </a:xfrm>
        </p:spPr>
        <p:txBody>
          <a:bodyPr/>
          <a:lstStyle/>
          <a:p>
            <a:r>
              <a:rPr lang="en-US" sz="4400" dirty="0"/>
              <a:t>Birth of Payment Hub</a:t>
            </a:r>
          </a:p>
        </p:txBody>
      </p:sp>
      <p:pic>
        <p:nvPicPr>
          <p:cNvPr id="8" name="Picture Placeholder 7" descr="group of people at a conference table">
            <a:extLst>
              <a:ext uri="{FF2B5EF4-FFF2-40B4-BE49-F238E27FC236}">
                <a16:creationId xmlns:a16="http://schemas.microsoft.com/office/drawing/2014/main" id="{BB76F5AB-0940-46E1-85F9-6A870D7D04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370" r="20370"/>
          <a:stretch/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89A40-EEAA-43AB-9A3A-B2CFDE450F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74014" y="2466556"/>
            <a:ext cx="4846320" cy="30482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 did we “come” into a Payment solution?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Kevin Hurd @ </a:t>
            </a:r>
            <a:r>
              <a:rPr lang="en-US" sz="2400" dirty="0" err="1"/>
              <a:t>PayTrace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Competitive need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F8048-1E86-48F4-B246-D2F8C54B7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8264AC-3F3F-163B-17D6-AF2A607C18F5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66C6021A-74AE-F293-D847-0E8E5EC90FC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9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03950CF-5BF2-4FB0-A36C-48C194F39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549" y="405374"/>
            <a:ext cx="5897218" cy="884238"/>
          </a:xfrm>
        </p:spPr>
        <p:txBody>
          <a:bodyPr/>
          <a:lstStyle/>
          <a:p>
            <a:r>
              <a:rPr lang="en-US" sz="5400" dirty="0"/>
              <a:t>INTRODUCTION</a:t>
            </a:r>
          </a:p>
        </p:txBody>
      </p:sp>
      <p:pic>
        <p:nvPicPr>
          <p:cNvPr id="5" name="Picture Placeholder 4" descr="table with various people working on their laptops">
            <a:extLst>
              <a:ext uri="{FF2B5EF4-FFF2-40B4-BE49-F238E27FC236}">
                <a16:creationId xmlns:a16="http://schemas.microsoft.com/office/drawing/2014/main" id="{A0280051-D7F1-4438-B815-F0FF4906D1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617" r="23617"/>
          <a:stretch/>
        </p:blipFill>
        <p:spPr>
          <a:noFill/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5FA470-23EB-4512-8FFB-28DDAB08B0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4653" y="1826293"/>
            <a:ext cx="3017520" cy="464871"/>
          </a:xfrm>
          <a:gradFill>
            <a:gsLst>
              <a:gs pos="0">
                <a:schemeClr val="accent5"/>
              </a:gs>
              <a:gs pos="100000">
                <a:srgbClr val="00A8E0"/>
              </a:gs>
            </a:gsLst>
          </a:gradFill>
        </p:spPr>
        <p:txBody>
          <a:bodyPr/>
          <a:lstStyle/>
          <a:p>
            <a:r>
              <a:rPr lang="en-US" dirty="0"/>
              <a:t>What is Payment Hub?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6319DF-036A-473B-95D3-C5F6FF84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590535"/>
            <a:ext cx="5233639" cy="37356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cs typeface="Biome Light" panose="020B0303030204020804" pitchFamily="34" charset="0"/>
              </a:rPr>
              <a:t>Payment Hub is a payment solution that allows anyone to process invoice / credit card payments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cs typeface="Biome Light" panose="020B0303030204020804" pitchFamily="34" charset="0"/>
              </a:rPr>
              <a:t>It integrates with ANY ERP, CRM, EMR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cs typeface="Biome Light" panose="020B0303030204020804" pitchFamily="34" charset="0"/>
              </a:rPr>
              <a:t>It integrates with ANY payment gateway / processor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cs typeface="Biome Light" panose="020B0303030204020804" pitchFamily="34" charset="0"/>
              </a:rPr>
              <a:t>It can be embedded in ANY design, web portal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ADA18-8F0E-4249-A144-6CB8259BA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B50824-8D43-BE67-1E69-AB680DFB7AAB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E5C158B7-B2B8-A910-38DF-183E809A506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7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0AEA731-C7D0-4A0E-B871-4F369D8BE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192" y="615236"/>
            <a:ext cx="4749809" cy="573989"/>
          </a:xfrm>
        </p:spPr>
        <p:txBody>
          <a:bodyPr/>
          <a:lstStyle/>
          <a:p>
            <a:r>
              <a:rPr lang="en-US" sz="4000" dirty="0"/>
              <a:t>Target Audience</a:t>
            </a:r>
          </a:p>
        </p:txBody>
      </p:sp>
      <p:pic>
        <p:nvPicPr>
          <p:cNvPr id="11" name="Picture Placeholder 10" descr="portrait">
            <a:extLst>
              <a:ext uri="{FF2B5EF4-FFF2-40B4-BE49-F238E27FC236}">
                <a16:creationId xmlns:a16="http://schemas.microsoft.com/office/drawing/2014/main" id="{011BDE68-0A80-4D82-92C3-76544DD8F07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389" b="5389"/>
          <a:stretch/>
        </p:blipFill>
        <p:spPr>
          <a:xfrm>
            <a:off x="431792" y="365125"/>
            <a:ext cx="2997200" cy="1781979"/>
          </a:xfrm>
        </p:spPr>
      </p:pic>
      <p:pic>
        <p:nvPicPr>
          <p:cNvPr id="16" name="Picture Placeholder 15" descr="portrait">
            <a:extLst>
              <a:ext uri="{FF2B5EF4-FFF2-40B4-BE49-F238E27FC236}">
                <a16:creationId xmlns:a16="http://schemas.microsoft.com/office/drawing/2014/main" id="{740533F4-86F2-4B1E-96A3-2FA4F436D3A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3885" t="18388" r="16167" b="36404"/>
          <a:stretch/>
        </p:blipFill>
        <p:spPr>
          <a:xfrm>
            <a:off x="3746492" y="365125"/>
            <a:ext cx="2997200" cy="1781979"/>
          </a:xfrm>
        </p:spPr>
      </p:pic>
      <p:pic>
        <p:nvPicPr>
          <p:cNvPr id="18" name="Picture Placeholder 17" descr="portrait">
            <a:extLst>
              <a:ext uri="{FF2B5EF4-FFF2-40B4-BE49-F238E27FC236}">
                <a16:creationId xmlns:a16="http://schemas.microsoft.com/office/drawing/2014/main" id="{18BC2A5A-7F05-4444-8281-26D53119418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89" b="5389"/>
          <a:stretch/>
        </p:blipFill>
        <p:spPr>
          <a:xfrm>
            <a:off x="431792" y="2422525"/>
            <a:ext cx="2997200" cy="1781979"/>
          </a:xfrm>
        </p:spPr>
      </p:pic>
      <p:pic>
        <p:nvPicPr>
          <p:cNvPr id="22" name="Picture Placeholder 21" descr="portrait">
            <a:extLst>
              <a:ext uri="{FF2B5EF4-FFF2-40B4-BE49-F238E27FC236}">
                <a16:creationId xmlns:a16="http://schemas.microsoft.com/office/drawing/2014/main" id="{AF3616EE-41A1-44FC-B25A-038F0C3213D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389" b="5389"/>
          <a:stretch/>
        </p:blipFill>
        <p:spPr>
          <a:xfrm>
            <a:off x="3746492" y="2422525"/>
            <a:ext cx="2997200" cy="1781979"/>
          </a:xfrm>
        </p:spPr>
      </p:pic>
      <p:pic>
        <p:nvPicPr>
          <p:cNvPr id="24" name="Picture Placeholder 23" descr="portrait">
            <a:extLst>
              <a:ext uri="{FF2B5EF4-FFF2-40B4-BE49-F238E27FC236}">
                <a16:creationId xmlns:a16="http://schemas.microsoft.com/office/drawing/2014/main" id="{2708FFA5-E81C-4FD0-970D-C71D36C8D36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389" b="5389"/>
          <a:stretch/>
        </p:blipFill>
        <p:spPr>
          <a:xfrm>
            <a:off x="431792" y="4479925"/>
            <a:ext cx="2997200" cy="1781979"/>
          </a:xfrm>
        </p:spPr>
      </p:pic>
      <p:pic>
        <p:nvPicPr>
          <p:cNvPr id="20" name="Picture Placeholder 19" descr="portrait">
            <a:extLst>
              <a:ext uri="{FF2B5EF4-FFF2-40B4-BE49-F238E27FC236}">
                <a16:creationId xmlns:a16="http://schemas.microsoft.com/office/drawing/2014/main" id="{5AFBBF42-7056-4477-896E-1E8073CB4729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985" t="7844" r="6193" b="16511"/>
          <a:stretch/>
        </p:blipFill>
        <p:spPr>
          <a:xfrm>
            <a:off x="3746492" y="4479925"/>
            <a:ext cx="2997200" cy="1781979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4E49AC7-7A73-4B51-BDF6-EABA3162F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5336" y="1504735"/>
            <a:ext cx="4018722" cy="4636392"/>
          </a:xfrm>
        </p:spPr>
        <p:txBody>
          <a:bodyPr>
            <a:normAutofit lnSpcReduction="10000"/>
          </a:bodyPr>
          <a:lstStyle/>
          <a:p>
            <a:r>
              <a:rPr lang="en-US" sz="1800" spc="300" dirty="0"/>
              <a:t>Direct</a:t>
            </a:r>
          </a:p>
          <a:p>
            <a:pPr lvl="1"/>
            <a:r>
              <a:rPr lang="en-US" sz="1600" spc="300" dirty="0"/>
              <a:t>Clients looking an invoicing solution</a:t>
            </a:r>
          </a:p>
          <a:p>
            <a:pPr lvl="1"/>
            <a:r>
              <a:rPr lang="en-US" sz="1600" spc="300" dirty="0"/>
              <a:t>Clients looking to swap out their payment gateway</a:t>
            </a:r>
          </a:p>
          <a:p>
            <a:endParaRPr lang="en-US" sz="1800" spc="300" dirty="0"/>
          </a:p>
          <a:p>
            <a:r>
              <a:rPr lang="en-US" sz="1800" spc="300" dirty="0"/>
              <a:t>In-direct</a:t>
            </a:r>
          </a:p>
          <a:p>
            <a:pPr lvl="1"/>
            <a:r>
              <a:rPr lang="en-US" sz="1600" spc="300" dirty="0"/>
              <a:t>Partners looking for the same for their clients</a:t>
            </a:r>
          </a:p>
          <a:p>
            <a:endParaRPr lang="en-US" sz="1800" spc="300" dirty="0"/>
          </a:p>
          <a:p>
            <a:r>
              <a:rPr lang="en-US" sz="1800" spc="300" dirty="0"/>
              <a:t>Leveraged Sales Model</a:t>
            </a:r>
            <a:endParaRPr lang="en-US" sz="15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F2A82-A1C3-4571-9ED3-A0EC07989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E83E53-6978-3DB8-B3AC-A4F4CD5C5E1A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2CED9883-76BD-D33B-D54D-F353CA449670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61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61C9F37-9A08-69C0-69EF-21D917310A4E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CC3376-5069-4C7B-BE6B-A3776D1B4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2518" y="366090"/>
            <a:ext cx="5897218" cy="884238"/>
          </a:xfrm>
        </p:spPr>
        <p:txBody>
          <a:bodyPr/>
          <a:lstStyle/>
          <a:p>
            <a:r>
              <a:rPr lang="en-US" sz="4800" dirty="0"/>
              <a:t>Market Fit</a:t>
            </a:r>
          </a:p>
        </p:txBody>
      </p:sp>
      <p:pic>
        <p:nvPicPr>
          <p:cNvPr id="6" name="Picture Placeholder 5" descr="person staring at blueprints on a brick wall">
            <a:extLst>
              <a:ext uri="{FF2B5EF4-FFF2-40B4-BE49-F238E27FC236}">
                <a16:creationId xmlns:a16="http://schemas.microsoft.com/office/drawing/2014/main" id="{C07C315A-7CD1-432C-92FA-6B62159B56C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3552" t="1" r="23880" b="327"/>
          <a:stretch/>
        </p:blipFill>
        <p:spPr>
          <a:xfrm>
            <a:off x="0" y="0"/>
            <a:ext cx="5416550" cy="6858000"/>
          </a:xfr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9248A72-A597-48DF-A270-3389F5D20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6487" y="1586871"/>
            <a:ext cx="5662782" cy="42083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kumimoji="0" lang="en-US" sz="2000" b="0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There is over $25 TRILLION a year in B2B, still being paid in paper checks</a:t>
            </a:r>
          </a:p>
          <a:p>
            <a:pPr>
              <a:lnSpc>
                <a:spcPct val="100000"/>
              </a:lnSpc>
              <a:defRPr/>
            </a:pPr>
            <a:endParaRPr lang="en-US" sz="2000" spc="300" dirty="0">
              <a:cs typeface="Biome Light" panose="020B03030302040208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kumimoji="0" lang="en-US" sz="2000" b="0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EVERY company is looking for “cheaper” payment processing</a:t>
            </a:r>
          </a:p>
          <a:p>
            <a:pPr>
              <a:lnSpc>
                <a:spcPct val="100000"/>
              </a:lnSpc>
              <a:defRPr/>
            </a:pPr>
            <a:endParaRPr lang="en-US" sz="2000" spc="300" dirty="0">
              <a:cs typeface="Biome Light" panose="020B03030302040208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kumimoji="0" lang="en-US" sz="2000" b="0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EVERY customer is looking to get their NET Terms paid for faster</a:t>
            </a:r>
          </a:p>
          <a:p>
            <a:pPr>
              <a:lnSpc>
                <a:spcPct val="100000"/>
              </a:lnSpc>
              <a:defRPr/>
            </a:pPr>
            <a:endParaRPr lang="en-US" sz="2000" spc="300" dirty="0">
              <a:cs typeface="Biome Light" panose="020B03030302040208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kumimoji="0" lang="en-US" sz="2000" b="0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EVERY Payment Partner is looking for that integration / competitive edge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iome Light" panose="020B0303030204020804" pitchFamily="34" charset="0"/>
            </a:endParaRPr>
          </a:p>
          <a:p>
            <a:endParaRPr lang="en-US" b="1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FA57D11-A25F-4772-8E50-DDB68BE8C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3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21AF6E18-2FE5-C6F2-CDD8-C3C6EBA8190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91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891EAEA-6761-DDD8-218E-6FFF485317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9" name="Picture Placeholder 7" descr="close up of computer code">
            <a:extLst>
              <a:ext uri="{FF2B5EF4-FFF2-40B4-BE49-F238E27FC236}">
                <a16:creationId xmlns:a16="http://schemas.microsoft.com/office/drawing/2014/main" id="{56AF6138-19B6-F4EE-12C5-63DF0A7558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370" r="20370"/>
          <a:stretch/>
        </p:blipFill>
        <p:spPr>
          <a:xfrm>
            <a:off x="0" y="0"/>
            <a:ext cx="6096000" cy="686792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242487 w 6096000"/>
              <a:gd name="connsiteY2" fmla="*/ 6833286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67922"/>
              <a:gd name="connsiteX1" fmla="*/ 6096000 w 6096000"/>
              <a:gd name="connsiteY1" fmla="*/ 0 h 6867922"/>
              <a:gd name="connsiteX2" fmla="*/ 4228633 w 6096000"/>
              <a:gd name="connsiteY2" fmla="*/ 6867922 h 6867922"/>
              <a:gd name="connsiteX3" fmla="*/ 0 w 6096000"/>
              <a:gd name="connsiteY3" fmla="*/ 6858000 h 6867922"/>
              <a:gd name="connsiteX4" fmla="*/ 0 w 6096000"/>
              <a:gd name="connsiteY4" fmla="*/ 0 h 686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67922">
                <a:moveTo>
                  <a:pt x="0" y="0"/>
                </a:moveTo>
                <a:lnTo>
                  <a:pt x="6096000" y="0"/>
                </a:lnTo>
                <a:lnTo>
                  <a:pt x="4228633" y="686792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effectLst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D24B42B-925B-494C-A986-BD85E811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8325" y="1862335"/>
            <a:ext cx="5251450" cy="16612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Product Demo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9B872F-6332-408E-9135-B871F0C90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6305" y="3735459"/>
            <a:ext cx="2377440" cy="365125"/>
          </a:xfrm>
          <a:gradFill>
            <a:gsLst>
              <a:gs pos="0">
                <a:schemeClr val="accent5"/>
              </a:gs>
              <a:gs pos="100000">
                <a:srgbClr val="00A8E0"/>
              </a:gs>
            </a:gsLst>
          </a:gradFill>
        </p:spPr>
        <p:txBody>
          <a:bodyPr/>
          <a:lstStyle/>
          <a:p>
            <a:r>
              <a:rPr lang="en-US" spc="300" dirty="0"/>
              <a:t>Payment Portal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8DD8A0-BD53-4DBF-949B-0D64D12D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223715B-28EF-5FBB-75F4-17546D99512E}"/>
              </a:ext>
            </a:extLst>
          </p:cNvPr>
          <p:cNvSpPr txBox="1">
            <a:spLocks/>
          </p:cNvSpPr>
          <p:nvPr/>
        </p:nvSpPr>
        <p:spPr>
          <a:xfrm>
            <a:off x="6176305" y="4388244"/>
            <a:ext cx="2377440" cy="365125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rgbClr val="00A8E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cap="all" spc="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300" dirty="0"/>
              <a:t>Quick pay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9EB832E-21DD-EB4D-2A3C-CB1C222012B5}"/>
              </a:ext>
            </a:extLst>
          </p:cNvPr>
          <p:cNvSpPr txBox="1">
            <a:spLocks/>
          </p:cNvSpPr>
          <p:nvPr/>
        </p:nvSpPr>
        <p:spPr>
          <a:xfrm>
            <a:off x="8882335" y="3735458"/>
            <a:ext cx="2377440" cy="365125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rgbClr val="00A8E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cap="all" spc="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300" dirty="0"/>
              <a:t>Virtual Terminal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701D6E7-E99F-A6EB-A435-042CB5B82D74}"/>
              </a:ext>
            </a:extLst>
          </p:cNvPr>
          <p:cNvSpPr txBox="1">
            <a:spLocks/>
          </p:cNvSpPr>
          <p:nvPr/>
        </p:nvSpPr>
        <p:spPr>
          <a:xfrm>
            <a:off x="8882335" y="4388243"/>
            <a:ext cx="2377440" cy="365125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rgbClr val="00A8E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cap="all" spc="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300" dirty="0"/>
              <a:t>Batch Capture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58F118-2645-464A-7E53-788EF62B7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60" y="1862335"/>
            <a:ext cx="4734052" cy="2708471"/>
          </a:xfrm>
          <a:prstGeom prst="rect">
            <a:avLst/>
          </a:prstGeom>
          <a:effectLst>
            <a:outerShdw blurRad="409151" dist="38100" dir="2700000" sx="103807" sy="103807" algn="tl" rotWithShape="0">
              <a:prstClr val="black">
                <a:alpha val="26069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633E93-E580-1B86-8AFB-90DDB726AAA6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BCE7671D-24B2-67FA-59AE-16D431A7638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0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2F9064-70DB-C35C-BA22-9CE414B3ABC0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93863800-85E5-44A7-96E9-521CE8826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6600" spc="300" dirty="0"/>
              <a:t>Opportunity</a:t>
            </a:r>
          </a:p>
        </p:txBody>
      </p:sp>
      <p:pic>
        <p:nvPicPr>
          <p:cNvPr id="15" name="Picture Placeholder 14" descr="group professional photo">
            <a:extLst>
              <a:ext uri="{FF2B5EF4-FFF2-40B4-BE49-F238E27FC236}">
                <a16:creationId xmlns:a16="http://schemas.microsoft.com/office/drawing/2014/main" id="{4B696E0D-78B0-41A4-A40D-7A4F6E88FE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2475" b="22475"/>
          <a:stretch>
            <a:fillRect/>
          </a:stretch>
        </p:blipFill>
        <p:spPr/>
      </p:pic>
      <p:pic>
        <p:nvPicPr>
          <p:cNvPr id="10" name="Picture Placeholder 9" descr="close up of computer boards">
            <a:extLst>
              <a:ext uri="{FF2B5EF4-FFF2-40B4-BE49-F238E27FC236}">
                <a16:creationId xmlns:a16="http://schemas.microsoft.com/office/drawing/2014/main" id="{AD4E0449-1F68-4DB7-BBE6-7BC3B0E3069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5074" b="15074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09A73-2FDB-4725-9558-77B4ACF929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pc="300" dirty="0">
                <a:solidFill>
                  <a:schemeClr val="tx1"/>
                </a:solidFill>
              </a:rPr>
              <a:t>DIRECT OPPORTUNITIES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BB0776-0624-4A97-8BD3-03CF602288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pc="300" dirty="0">
                <a:solidFill>
                  <a:schemeClr val="tx1"/>
                </a:solidFill>
              </a:rPr>
              <a:t>PARTNER PRIORITIES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D0F54D-A602-4D35-8BE1-6B9BE80789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Basis points (Clarity is a Nuvei ISO, soon to be PayTrace)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Clarity gets 85% of every payment fee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Embedded payments (CEF, Payment Hub, Donation, Bill Pay, etc.)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Setup, </a:t>
            </a:r>
            <a:r>
              <a:rPr lang="en-US" dirty="0">
                <a:solidFill>
                  <a:schemeClr val="tx1"/>
                </a:solidFill>
              </a:rPr>
              <a:t>Month</a:t>
            </a:r>
            <a:r>
              <a:rPr lang="en-US" dirty="0"/>
              <a:t>ly Support &amp; Hosting fees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FBC808-1837-4C36-BFF0-135B8C104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65107" y="4531139"/>
            <a:ext cx="4785379" cy="20391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Every partner has clients that need integration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Every partner can “cut</a:t>
            </a:r>
            <a:r>
              <a:rPr lang="en-US" dirty="0"/>
              <a:t>” us in on basis points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Each partner has MANY sales reps, ISOs, Resellers, etc.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Every partner MAY purchase our book of business (21X)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E69FE38-B9E0-4441-8A00-92DDB88DF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Picture 2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C3D03D03-951C-308D-7FCD-C9E1B3ED70B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65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12" descr="close up of computer on top of table against a brick wall">
            <a:extLst>
              <a:ext uri="{FF2B5EF4-FFF2-40B4-BE49-F238E27FC236}">
                <a16:creationId xmlns:a16="http://schemas.microsoft.com/office/drawing/2014/main" id="{3C3511C6-DF3C-E100-3B85-6D60BF2C51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370" r="20370"/>
          <a:stretch/>
        </p:blipFill>
        <p:spPr>
          <a:xfrm>
            <a:off x="0" y="0"/>
            <a:ext cx="6096000" cy="686792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242487 w 6096000"/>
              <a:gd name="connsiteY2" fmla="*/ 6833286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67922"/>
              <a:gd name="connsiteX1" fmla="*/ 6096000 w 6096000"/>
              <a:gd name="connsiteY1" fmla="*/ 0 h 6867922"/>
              <a:gd name="connsiteX2" fmla="*/ 4228633 w 6096000"/>
              <a:gd name="connsiteY2" fmla="*/ 6867922 h 6867922"/>
              <a:gd name="connsiteX3" fmla="*/ 0 w 6096000"/>
              <a:gd name="connsiteY3" fmla="*/ 6858000 h 6867922"/>
              <a:gd name="connsiteX4" fmla="*/ 0 w 6096000"/>
              <a:gd name="connsiteY4" fmla="*/ 0 h 686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67922">
                <a:moveTo>
                  <a:pt x="0" y="0"/>
                </a:moveTo>
                <a:lnTo>
                  <a:pt x="6096000" y="0"/>
                </a:lnTo>
                <a:lnTo>
                  <a:pt x="4228633" y="686792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effectLst/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891EAEA-6761-DDD8-218E-6FFF485317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24B42B-925B-494C-A986-BD85E811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38717"/>
            <a:ext cx="5251450" cy="1661297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Partner Portal Demo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9B872F-6332-408E-9135-B871F0C90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6305" y="3735459"/>
            <a:ext cx="2377440" cy="365125"/>
          </a:xfrm>
          <a:gradFill>
            <a:gsLst>
              <a:gs pos="0">
                <a:schemeClr val="accent5"/>
              </a:gs>
              <a:gs pos="100000">
                <a:srgbClr val="00A8E0"/>
              </a:gs>
            </a:gsLst>
          </a:gradFill>
        </p:spPr>
        <p:txBody>
          <a:bodyPr/>
          <a:lstStyle/>
          <a:p>
            <a:r>
              <a:rPr lang="en-US" spc="300" dirty="0"/>
              <a:t>White Papers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8DD8A0-BD53-4DBF-949B-0D64D12D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223715B-28EF-5FBB-75F4-17546D99512E}"/>
              </a:ext>
            </a:extLst>
          </p:cNvPr>
          <p:cNvSpPr txBox="1">
            <a:spLocks/>
          </p:cNvSpPr>
          <p:nvPr/>
        </p:nvSpPr>
        <p:spPr>
          <a:xfrm>
            <a:off x="6176305" y="4388244"/>
            <a:ext cx="2377440" cy="365125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rgbClr val="00A8E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cap="all" spc="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300" dirty="0"/>
              <a:t>FAQs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9EB832E-21DD-EB4D-2A3C-CB1C222012B5}"/>
              </a:ext>
            </a:extLst>
          </p:cNvPr>
          <p:cNvSpPr txBox="1">
            <a:spLocks/>
          </p:cNvSpPr>
          <p:nvPr/>
        </p:nvSpPr>
        <p:spPr>
          <a:xfrm>
            <a:off x="8882335" y="3735458"/>
            <a:ext cx="2377440" cy="365125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rgbClr val="00A8E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cap="all" spc="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300" dirty="0"/>
              <a:t>Demo Videos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701D6E7-E99F-A6EB-A435-042CB5B82D74}"/>
              </a:ext>
            </a:extLst>
          </p:cNvPr>
          <p:cNvSpPr txBox="1">
            <a:spLocks/>
          </p:cNvSpPr>
          <p:nvPr/>
        </p:nvSpPr>
        <p:spPr>
          <a:xfrm>
            <a:off x="8882335" y="4388243"/>
            <a:ext cx="2377440" cy="365125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rgbClr val="00A8E0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cap="all" spc="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300" dirty="0"/>
              <a:t>Scheduling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58F118-2645-464A-7E53-788EF62B7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60" y="1862335"/>
            <a:ext cx="4734052" cy="2708471"/>
          </a:xfrm>
          <a:prstGeom prst="rect">
            <a:avLst/>
          </a:prstGeom>
          <a:effectLst>
            <a:outerShdw blurRad="409151" dist="38100" dir="2700000" sx="103807" sy="103807" algn="tl" rotWithShape="0">
              <a:prstClr val="black">
                <a:alpha val="26069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13112E-AE0B-430F-45FB-841A176FBB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60" y="1876031"/>
            <a:ext cx="4731587" cy="27084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03BB22-8E46-9E17-CC63-7067F2500BBE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03379301-3B68-FEED-27DF-12AC96BCF5B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24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Placeholder 7" descr="abstract image">
            <a:extLst>
              <a:ext uri="{FF2B5EF4-FFF2-40B4-BE49-F238E27FC236}">
                <a16:creationId xmlns:a16="http://schemas.microsoft.com/office/drawing/2014/main" id="{D5C5EA1B-F06D-4AD1-B526-89C2DF7722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2717" r="45642"/>
          <a:stretch/>
        </p:blipFill>
        <p:spPr>
          <a:xfrm rot="16200000">
            <a:off x="2667001" y="-2666999"/>
            <a:ext cx="6858000" cy="12192000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F7706BE-EF2E-459C-8778-01DDD354C6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2365" y="1660810"/>
            <a:ext cx="10787270" cy="830649"/>
          </a:xfrm>
        </p:spPr>
        <p:txBody>
          <a:bodyPr>
            <a:normAutofit/>
          </a:bodyPr>
          <a:lstStyle/>
          <a:p>
            <a:r>
              <a:rPr lang="en-US" sz="4000" spc="300" dirty="0"/>
              <a:t>THANK YOU</a:t>
            </a:r>
          </a:p>
        </p:txBody>
      </p:sp>
      <p:pic>
        <p:nvPicPr>
          <p:cNvPr id="24" name="Online Image Placeholder 23" descr="User">
            <a:extLst>
              <a:ext uri="{FF2B5EF4-FFF2-40B4-BE49-F238E27FC236}">
                <a16:creationId xmlns:a16="http://schemas.microsoft.com/office/drawing/2014/main" id="{E896B487-8C07-495F-95BF-B8F4960E1E8D}"/>
              </a:ext>
            </a:extLst>
          </p:cNvPr>
          <p:cNvPicPr>
            <a:picLocks noGrp="1" noChangeAspect="1"/>
          </p:cNvPicPr>
          <p:nvPr>
            <p:ph type="clipArt" sz="quarter" idx="19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070B25-2BBC-49AC-9CFA-1CD7195DF2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Ron Halversen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E2524A0-105C-4170-BB48-CD0756FB3D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Jennifer </a:t>
            </a:r>
            <a:r>
              <a:rPr lang="en-US" dirty="0" err="1"/>
              <a:t>Polito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7A531-5B0F-485D-A015-BC78AD089B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dirty="0"/>
              <a:t>Tyler Wiener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7C414-85D9-40D6-9BB3-5AF68A84F4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gradFill>
            <a:gsLst>
              <a:gs pos="0">
                <a:schemeClr val="accent5"/>
              </a:gs>
              <a:gs pos="100000">
                <a:srgbClr val="00A8E0"/>
              </a:gs>
            </a:gsLst>
          </a:gradFill>
        </p:spPr>
        <p:txBody>
          <a:bodyPr/>
          <a:lstStyle/>
          <a:p>
            <a:r>
              <a:rPr lang="en-US" dirty="0" err="1"/>
              <a:t>Partners.ClarityDemos.Com</a:t>
            </a:r>
            <a:endParaRPr lang="en-US" dirty="0"/>
          </a:p>
        </p:txBody>
      </p:sp>
      <p:pic>
        <p:nvPicPr>
          <p:cNvPr id="11" name="Online Image Placeholder 23" descr="User">
            <a:extLst>
              <a:ext uri="{FF2B5EF4-FFF2-40B4-BE49-F238E27FC236}">
                <a16:creationId xmlns:a16="http://schemas.microsoft.com/office/drawing/2014/main" id="{E24455FA-43B2-29C1-009C-4FDF1231BE20}"/>
              </a:ext>
            </a:extLst>
          </p:cNvPr>
          <p:cNvPicPr>
            <a:picLocks noGrp="1" noChangeAspect="1"/>
          </p:cNvPicPr>
          <p:nvPr>
            <p:ph type="clipArt" sz="quarter" idx="2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30875" y="3099594"/>
            <a:ext cx="730250" cy="730250"/>
          </a:xfrm>
        </p:spPr>
      </p:pic>
      <p:pic>
        <p:nvPicPr>
          <p:cNvPr id="13" name="Online Image Placeholder 23" descr="User">
            <a:extLst>
              <a:ext uri="{FF2B5EF4-FFF2-40B4-BE49-F238E27FC236}">
                <a16:creationId xmlns:a16="http://schemas.microsoft.com/office/drawing/2014/main" id="{97A2479C-584F-FE14-88CF-15F71A9F11E8}"/>
              </a:ext>
            </a:extLst>
          </p:cNvPr>
          <p:cNvPicPr>
            <a:picLocks noGrp="1" noChangeAspect="1"/>
          </p:cNvPicPr>
          <p:nvPr>
            <p:ph type="clipArt" sz="quarter" idx="2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/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2F593A-5CF3-ABBA-3ED4-7AD5CCA29B12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83D1A3A9-5314-FBDF-1528-477804CB426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27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53F52"/>
      </a:accent1>
      <a:accent2>
        <a:srgbClr val="E99757"/>
      </a:accent2>
      <a:accent3>
        <a:srgbClr val="2F3342"/>
      </a:accent3>
      <a:accent4>
        <a:srgbClr val="2C2153"/>
      </a:accent4>
      <a:accent5>
        <a:srgbClr val="01023B"/>
      </a:accent5>
      <a:accent6>
        <a:srgbClr val="7F7F7F"/>
      </a:accent6>
      <a:hlink>
        <a:srgbClr val="3A3838"/>
      </a:hlink>
      <a:folHlink>
        <a:srgbClr val="D0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 presentation_Win32_LW_v2.potx" id="{3AEEB70B-72AA-432B-B699-7833EBF4B1FE}" vid="{14A49A59-25D4-4203-BE02-DE6939C7C5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c2a643f4-6e8b-4637-b590-7217a536f825" xsi:nil="true"/>
    <lcf76f155ced4ddcb4097134ff3c332f xmlns="c2a643f4-6e8b-4637-b590-7217a536f825">
      <Terms xmlns="http://schemas.microsoft.com/office/infopath/2007/PartnerControls"/>
    </lcf76f155ced4ddcb4097134ff3c332f>
    <TaxCatchAll xmlns="bfdc0107-857d-498b-88d2-1c8937656fb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6854C177A3F441A1989E7B731BE753" ma:contentTypeVersion="17" ma:contentTypeDescription="Create a new document." ma:contentTypeScope="" ma:versionID="23891803e85bad146a320ea9930a0214">
  <xsd:schema xmlns:xsd="http://www.w3.org/2001/XMLSchema" xmlns:xs="http://www.w3.org/2001/XMLSchema" xmlns:p="http://schemas.microsoft.com/office/2006/metadata/properties" xmlns:ns2="c2a643f4-6e8b-4637-b590-7217a536f825" xmlns:ns3="bfdc0107-857d-498b-88d2-1c8937656fbd" targetNamespace="http://schemas.microsoft.com/office/2006/metadata/properties" ma:root="true" ma:fieldsID="c1cddac1f4ad8fbb43cfcbdb665b4eaa" ns2:_="" ns3:_="">
    <xsd:import namespace="c2a643f4-6e8b-4637-b590-7217a536f825"/>
    <xsd:import namespace="bfdc0107-857d-498b-88d2-1c8937656f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a643f4-6e8b-4637-b590-7217a536f8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802f730-287f-4211-ade3-8e47f5e672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dc0107-857d-498b-88d2-1c8937656fb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ac3307e-bb21-4494-ae97-9b811e3d5bff}" ma:internalName="TaxCatchAll" ma:showField="CatchAllData" ma:web="bfdc0107-857d-498b-88d2-1c8937656f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D9F223-918A-45AF-9B53-56AB9E5E2182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16c05727-aa75-4e4a-9b5f-8a80a1165891"/>
    <ds:schemaRef ds:uri="http://purl.org/dc/dcmitype/"/>
    <ds:schemaRef ds:uri="http://schemas.openxmlformats.org/package/2006/metadata/core-properties"/>
    <ds:schemaRef ds:uri="http://www.w3.org/XML/1998/namespace"/>
    <ds:schemaRef ds:uri="71af3243-3dd4-4a8d-8c0d-dd76da1f02a5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D0539F9-40EE-4CD0-9233-C6AD46570579}"/>
</file>

<file path=customXml/itemProps3.xml><?xml version="1.0" encoding="utf-8"?>
<ds:datastoreItem xmlns:ds="http://schemas.openxmlformats.org/officeDocument/2006/customXml" ds:itemID="{1B7E2D32-4FDD-4266-880C-17595B8014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292</Words>
  <Application>Microsoft Office PowerPoint</Application>
  <PresentationFormat>Widescreen</PresentationFormat>
  <Paragraphs>66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Payment Hub Overview</vt:lpstr>
      <vt:lpstr>Birth of Payment Hub</vt:lpstr>
      <vt:lpstr>INTRODUCTION</vt:lpstr>
      <vt:lpstr>Target Audience</vt:lpstr>
      <vt:lpstr>Market Fit</vt:lpstr>
      <vt:lpstr>Product Demo</vt:lpstr>
      <vt:lpstr>Opportunity</vt:lpstr>
      <vt:lpstr>Partner Portal Demo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Fabrikam Technology Inc.</dc:title>
  <dc:creator>Brooke Brown</dc:creator>
  <cp:lastModifiedBy>Caroline Suh</cp:lastModifiedBy>
  <cp:revision>13</cp:revision>
  <dcterms:created xsi:type="dcterms:W3CDTF">2023-03-09T19:24:19Z</dcterms:created>
  <dcterms:modified xsi:type="dcterms:W3CDTF">2023-05-03T13:27:26Z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0x010100806854C177A3F441A1989E7B731BE753</vt:lpwstr>
  </property>
</Properties>
</file>