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448" r:id="rId5"/>
    <p:sldId id="2462" r:id="rId6"/>
    <p:sldId id="259" r:id="rId7"/>
    <p:sldId id="2451" r:id="rId8"/>
    <p:sldId id="2464" r:id="rId9"/>
    <p:sldId id="2450" r:id="rId10"/>
    <p:sldId id="260" r:id="rId11"/>
    <p:sldId id="2457" r:id="rId12"/>
    <p:sldId id="2465" r:id="rId13"/>
    <p:sldId id="2456" r:id="rId14"/>
    <p:sldId id="243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E0"/>
    <a:srgbClr val="01023B"/>
    <a:srgbClr val="898989"/>
    <a:srgbClr val="2F3342"/>
    <a:srgbClr val="A53F52"/>
    <a:srgbClr val="2C2153"/>
    <a:srgbClr val="E99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96"/>
      </p:cViewPr>
      <p:guideLst>
        <p:guide orient="horz" pos="1992"/>
        <p:guide pos="3840"/>
        <p:guide orient="horz" pos="14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Suh" userId="565bd609-314a-4f8e-a1ba-6ae94015b2cf" providerId="ADAL" clId="{2E662EAF-2941-4E4B-B7D7-424E916BD59A}"/>
    <pc:docChg chg="modSld">
      <pc:chgData name="Caroline Suh" userId="565bd609-314a-4f8e-a1ba-6ae94015b2cf" providerId="ADAL" clId="{2E662EAF-2941-4E4B-B7D7-424E916BD59A}" dt="2023-05-08T18:48:39.272" v="0" actId="20577"/>
      <pc:docMkLst>
        <pc:docMk/>
      </pc:docMkLst>
      <pc:sldChg chg="modNotesTx">
        <pc:chgData name="Caroline Suh" userId="565bd609-314a-4f8e-a1ba-6ae94015b2cf" providerId="ADAL" clId="{2E662EAF-2941-4E4B-B7D7-424E916BD59A}" dt="2023-05-08T18:48:39.272" v="0" actId="20577"/>
        <pc:sldMkLst>
          <pc:docMk/>
          <pc:sldMk cId="839779156" sldId="24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5/8/2023</a:t>
            </a:fld>
            <a:endParaRPr lang="en-US"/>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3</a:t>
            </a:fld>
            <a:endParaRPr lang="en-US"/>
          </a:p>
        </p:txBody>
      </p:sp>
    </p:spTree>
    <p:extLst>
      <p:ext uri="{BB962C8B-B14F-4D97-AF65-F5344CB8AC3E}">
        <p14:creationId xmlns:p14="http://schemas.microsoft.com/office/powerpoint/2010/main" val="16329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5</a:t>
            </a:fld>
            <a:endParaRPr lang="en-US"/>
          </a:p>
        </p:txBody>
      </p:sp>
    </p:spTree>
    <p:extLst>
      <p:ext uri="{BB962C8B-B14F-4D97-AF65-F5344CB8AC3E}">
        <p14:creationId xmlns:p14="http://schemas.microsoft.com/office/powerpoint/2010/main" val="208657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6</a:t>
            </a:fld>
            <a:endParaRPr lang="en-US"/>
          </a:p>
        </p:txBody>
      </p:sp>
    </p:spTree>
    <p:extLst>
      <p:ext uri="{BB962C8B-B14F-4D97-AF65-F5344CB8AC3E}">
        <p14:creationId xmlns:p14="http://schemas.microsoft.com/office/powerpoint/2010/main" val="55014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B34ED-4CDD-41C9-90F7-D768D5559A6F}" type="slidenum">
              <a:rPr lang="en-US" smtClean="0"/>
              <a:t>7</a:t>
            </a:fld>
            <a:endParaRPr lang="en-US"/>
          </a:p>
        </p:txBody>
      </p:sp>
    </p:spTree>
    <p:extLst>
      <p:ext uri="{BB962C8B-B14F-4D97-AF65-F5344CB8AC3E}">
        <p14:creationId xmlns:p14="http://schemas.microsoft.com/office/powerpoint/2010/main" val="136001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B34ED-4CDD-41C9-90F7-D768D5559A6F}" type="slidenum">
              <a:rPr lang="en-US" smtClean="0"/>
              <a:t>10</a:t>
            </a:fld>
            <a:endParaRPr lang="en-US"/>
          </a:p>
        </p:txBody>
      </p:sp>
    </p:spTree>
    <p:extLst>
      <p:ext uri="{BB962C8B-B14F-4D97-AF65-F5344CB8AC3E}">
        <p14:creationId xmlns:p14="http://schemas.microsoft.com/office/powerpoint/2010/main" val="163294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a:cs typeface="Biome Light" panose="020B0303030204020804" pitchFamily="34" charset="0"/>
              </a:rPr>
              <a:t>Click to edit master text style.</a:t>
            </a:r>
          </a:p>
          <a:p>
            <a:pPr marL="0" indent="0">
              <a:buNone/>
            </a:pPr>
            <a:endParaRPr lang="en-US"/>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a:cs typeface="Biome Light" panose="020B0303030204020804" pitchFamily="34" charset="0"/>
              </a:rPr>
              <a:t>Click to edit master text style.</a:t>
            </a:r>
          </a:p>
          <a:p>
            <a:pPr marL="0" indent="0">
              <a:buNone/>
            </a:pPr>
            <a:endParaRPr lang="en-US"/>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p:txBody>
          <a:bodyPr/>
          <a:lstStyle/>
          <a:p>
            <a:r>
              <a:rPr lang="en-US" dirty="0"/>
              <a:t>Project Management Key Philosophies </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gradFill>
            <a:gsLst>
              <a:gs pos="0">
                <a:schemeClr val="accent5"/>
              </a:gs>
              <a:gs pos="100000">
                <a:srgbClr val="00A8E0"/>
              </a:gs>
            </a:gsLst>
          </a:gradFill>
        </p:spPr>
        <p:txBody>
          <a:bodyPr vert="horz" lIns="91440" tIns="45720" rIns="91440" bIns="45720" rtlCol="0" anchor="t">
            <a:noAutofit/>
          </a:bodyPr>
          <a:lstStyle/>
          <a:p>
            <a:r>
              <a:rPr lang="en-US" dirty="0">
                <a:cs typeface="Calibri"/>
              </a:rPr>
              <a:t>How do we continue to grow</a:t>
            </a:r>
          </a:p>
        </p:txBody>
      </p:sp>
      <p:sp>
        <p:nvSpPr>
          <p:cNvPr id="2" name="Rectangle 1">
            <a:extLst>
              <a:ext uri="{FF2B5EF4-FFF2-40B4-BE49-F238E27FC236}">
                <a16:creationId xmlns:a16="http://schemas.microsoft.com/office/drawing/2014/main" id="{46A34A76-98BB-CFAA-6159-2171D803C564}"/>
              </a:ext>
            </a:extLst>
          </p:cNvPr>
          <p:cNvSpPr/>
          <p:nvPr/>
        </p:nvSpPr>
        <p:spPr>
          <a:xfrm>
            <a:off x="10821880" y="5424256"/>
            <a:ext cx="1370120" cy="14337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ouple of people on top of a triangle&#10;&#10;Description automatically generated with low confidence">
            <a:extLst>
              <a:ext uri="{FF2B5EF4-FFF2-40B4-BE49-F238E27FC236}">
                <a16:creationId xmlns:a16="http://schemas.microsoft.com/office/drawing/2014/main" id="{D0455BA6-24EF-AB12-121A-DF79C0061568}"/>
              </a:ext>
            </a:extLst>
          </p:cNvPr>
          <p:cNvPicPr/>
          <p:nvPr/>
        </p:nvPicPr>
        <p:blipFill>
          <a:blip r:embed="rId4"/>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3376-5069-4C7B-BE6B-A3776D1B47BA}"/>
              </a:ext>
            </a:extLst>
          </p:cNvPr>
          <p:cNvSpPr>
            <a:spLocks noGrp="1"/>
          </p:cNvSpPr>
          <p:nvPr>
            <p:ph type="title"/>
          </p:nvPr>
        </p:nvSpPr>
        <p:spPr/>
        <p:txBody>
          <a:bodyPr/>
          <a:lstStyle/>
          <a:p>
            <a:r>
              <a:rPr lang="en-US" dirty="0"/>
              <a:t>SUMMARY</a:t>
            </a:r>
          </a:p>
        </p:txBody>
      </p:sp>
      <p:pic>
        <p:nvPicPr>
          <p:cNvPr id="6" name="Picture Placeholder 5" descr="person staring at blueprints on a brick wall">
            <a:extLst>
              <a:ext uri="{FF2B5EF4-FFF2-40B4-BE49-F238E27FC236}">
                <a16:creationId xmlns:a16="http://schemas.microsoft.com/office/drawing/2014/main" id="{C07C315A-7CD1-432C-92FA-6B62159B56CA}"/>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3552" t="1" r="23880" b="327"/>
          <a:stretch/>
        </p:blipFill>
        <p:spPr>
          <a:xfrm>
            <a:off x="0" y="0"/>
            <a:ext cx="5416550" cy="6858000"/>
          </a:xfrm>
        </p:spPr>
      </p:pic>
      <p:sp>
        <p:nvSpPr>
          <p:cNvPr id="14" name="Content Placeholder 13">
            <a:extLst>
              <a:ext uri="{FF2B5EF4-FFF2-40B4-BE49-F238E27FC236}">
                <a16:creationId xmlns:a16="http://schemas.microsoft.com/office/drawing/2014/main" id="{79248A72-A597-48DF-A270-3389F5D209C0}"/>
              </a:ext>
            </a:extLst>
          </p:cNvPr>
          <p:cNvSpPr>
            <a:spLocks noGrp="1"/>
          </p:cNvSpPr>
          <p:nvPr>
            <p:ph idx="1"/>
          </p:nvPr>
        </p:nvSpPr>
        <p:spPr>
          <a:xfrm>
            <a:off x="6129311" y="1660945"/>
            <a:ext cx="5302854" cy="4208346"/>
          </a:xfrm>
        </p:spPr>
        <p:txBody>
          <a:bodyPr vert="horz" lIns="91440" tIns="45720" rIns="91440" bIns="45720" rtlCol="0" anchor="t">
            <a:normAutofit/>
          </a:bodyPr>
          <a:lstStyle/>
          <a:p>
            <a:r>
              <a:rPr lang="en-US" dirty="0"/>
              <a:t>Our team is built on our key philosophies of Communication, Integrity,  Advocacy, Accuracy, Organization, Planning, and Building Relationships. </a:t>
            </a:r>
          </a:p>
          <a:p>
            <a:r>
              <a:rPr lang="en-US" dirty="0"/>
              <a:t>The easiest way to ensure we are hitting all our goals, metrics, and deliverables is through clear and consistent communication both to our internal teams and our clients – and staying organized from the start to through the end of a project.  There are so many moving parts to keep track of and it’s a lot of detail, but with communication and organization this team will be unstoppable! </a:t>
            </a:r>
            <a:endParaRPr lang="en-US" dirty="0">
              <a:cs typeface="Calibri"/>
            </a:endParaRPr>
          </a:p>
        </p:txBody>
      </p:sp>
      <p:sp>
        <p:nvSpPr>
          <p:cNvPr id="16" name="Slide Number Placeholder 15">
            <a:extLst>
              <a:ext uri="{FF2B5EF4-FFF2-40B4-BE49-F238E27FC236}">
                <a16:creationId xmlns:a16="http://schemas.microsoft.com/office/drawing/2014/main" id="{7FA57D11-A25F-4772-8E50-DDB68BE8CB69}"/>
              </a:ext>
            </a:extLst>
          </p:cNvPr>
          <p:cNvSpPr>
            <a:spLocks noGrp="1"/>
          </p:cNvSpPr>
          <p:nvPr>
            <p:ph type="sldNum" sz="quarter" idx="4"/>
          </p:nvPr>
        </p:nvSpPr>
        <p:spPr/>
        <p:txBody>
          <a:bodyPr/>
          <a:lstStyle/>
          <a:p>
            <a:fld id="{8C2E478F-E849-4A8C-AF1F-CBCC78A7CBFA}" type="slidenum">
              <a:rPr lang="en-US" smtClean="0"/>
              <a:t>10</a:t>
            </a:fld>
            <a:endParaRPr lang="en-US"/>
          </a:p>
        </p:txBody>
      </p:sp>
      <p:sp>
        <p:nvSpPr>
          <p:cNvPr id="3" name="Rectangle 2">
            <a:extLst>
              <a:ext uri="{FF2B5EF4-FFF2-40B4-BE49-F238E27FC236}">
                <a16:creationId xmlns:a16="http://schemas.microsoft.com/office/drawing/2014/main" id="{C8678633-356F-59A5-1C94-3F641C346989}"/>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couple of people on top of a triangle&#10;&#10;Description automatically generated with low confidence">
            <a:extLst>
              <a:ext uri="{FF2B5EF4-FFF2-40B4-BE49-F238E27FC236}">
                <a16:creationId xmlns:a16="http://schemas.microsoft.com/office/drawing/2014/main" id="{16EF9D63-3985-FF5B-4186-927EA8CFD303}"/>
              </a:ext>
            </a:extLst>
          </p:cNvPr>
          <p:cNvPicPr/>
          <p:nvPr/>
        </p:nvPicPr>
        <p:blipFill>
          <a:blip r:embed="rId5"/>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351689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1" y="-2587486"/>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a:t>THANK YOU</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30239" y="3026466"/>
            <a:ext cx="731520" cy="731520"/>
          </a:xfrm>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a:xfrm>
            <a:off x="4623469" y="3871466"/>
            <a:ext cx="2900450" cy="550456"/>
          </a:xfrm>
        </p:spPr>
        <p:txBody>
          <a:bodyPr/>
          <a:lstStyle/>
          <a:p>
            <a:r>
              <a:rPr lang="en-US" dirty="0"/>
              <a:t>Micki and Stephanie</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a:xfrm>
            <a:off x="3512343" y="5137992"/>
            <a:ext cx="5167313" cy="830649"/>
          </a:xfrm>
          <a:gradFill>
            <a:gsLst>
              <a:gs pos="0">
                <a:schemeClr val="accent5"/>
              </a:gs>
              <a:gs pos="100000">
                <a:srgbClr val="00A8E0"/>
              </a:gs>
            </a:gsLst>
          </a:gradFill>
        </p:spPr>
        <p:txBody>
          <a:bodyPr/>
          <a:lstStyle/>
          <a:p>
            <a:r>
              <a:rPr lang="en-US" dirty="0"/>
              <a:t>Project Management at Clarity Ventures </a:t>
            </a:r>
          </a:p>
        </p:txBody>
      </p:sp>
      <p:sp>
        <p:nvSpPr>
          <p:cNvPr id="2" name="Rectangle 1">
            <a:extLst>
              <a:ext uri="{FF2B5EF4-FFF2-40B4-BE49-F238E27FC236}">
                <a16:creationId xmlns:a16="http://schemas.microsoft.com/office/drawing/2014/main" id="{0958DA91-F8DC-D4C4-0B20-A79139D99324}"/>
              </a:ext>
            </a:extLst>
          </p:cNvPr>
          <p:cNvSpPr/>
          <p:nvPr/>
        </p:nvSpPr>
        <p:spPr>
          <a:xfrm>
            <a:off x="10821880" y="5424256"/>
            <a:ext cx="1370120" cy="14337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couple of people on top of a triangle&#10;&#10;Description automatically generated with low confidence">
            <a:extLst>
              <a:ext uri="{FF2B5EF4-FFF2-40B4-BE49-F238E27FC236}">
                <a16:creationId xmlns:a16="http://schemas.microsoft.com/office/drawing/2014/main" id="{4C14AD1D-43B8-734D-8C90-C370A3DFE231}"/>
              </a:ext>
            </a:extLst>
          </p:cNvPr>
          <p:cNvPicPr/>
          <p:nvPr/>
        </p:nvPicPr>
        <p:blipFill>
          <a:blip r:embed="rId6"/>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92772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87B3-0A27-4EE9-979E-B69581E476F0}"/>
              </a:ext>
            </a:extLst>
          </p:cNvPr>
          <p:cNvSpPr>
            <a:spLocks noGrp="1"/>
          </p:cNvSpPr>
          <p:nvPr>
            <p:ph type="title"/>
          </p:nvPr>
        </p:nvSpPr>
        <p:spPr/>
        <p:txBody>
          <a:bodyPr/>
          <a:lstStyle/>
          <a:p>
            <a:r>
              <a:rPr lang="en-US"/>
              <a:t>Agenda</a:t>
            </a:r>
          </a:p>
        </p:txBody>
      </p:sp>
      <p:pic>
        <p:nvPicPr>
          <p:cNvPr id="8" name="Picture Placeholder 7" descr="group of people at a conference table">
            <a:extLst>
              <a:ext uri="{FF2B5EF4-FFF2-40B4-BE49-F238E27FC236}">
                <a16:creationId xmlns:a16="http://schemas.microsoft.com/office/drawing/2014/main" id="{BB76F5AB-0940-46E1-85F9-6A870D7D04C9}"/>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0370" r="20370"/>
          <a:stretch/>
        </p:blipFill>
        <p:spPr/>
      </p:pic>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15"/>
          </p:nvPr>
        </p:nvSpPr>
        <p:spPr>
          <a:xfrm>
            <a:off x="7068820" y="2078875"/>
            <a:ext cx="4485390" cy="3798888"/>
          </a:xfrm>
        </p:spPr>
        <p:txBody>
          <a:bodyPr vert="horz" lIns="91440" tIns="45720" rIns="91440" bIns="45720" rtlCol="0" anchor="t">
            <a:noAutofit/>
          </a:bodyPr>
          <a:lstStyle/>
          <a:p>
            <a:pPr marL="285750" indent="-285750">
              <a:buFont typeface="Arial" panose="020B0604020202020204" pitchFamily="34" charset="0"/>
              <a:buChar char="•"/>
            </a:pPr>
            <a:r>
              <a:rPr lang="en-US" dirty="0"/>
              <a:t>INTRODUCTION</a:t>
            </a:r>
          </a:p>
          <a:p>
            <a:pPr marL="285750" indent="-285750">
              <a:buFont typeface="Arial" panose="020B0604020202020204" pitchFamily="34" charset="0"/>
              <a:buChar char="•"/>
            </a:pPr>
            <a:r>
              <a:rPr lang="en-US" dirty="0"/>
              <a:t>Key Philosophies</a:t>
            </a:r>
            <a:endParaRPr lang="en-US" dirty="0">
              <a:cs typeface="Calibri"/>
            </a:endParaRPr>
          </a:p>
          <a:p>
            <a:pPr marL="285750" indent="-285750">
              <a:buFont typeface="Arial" panose="020B0604020202020204" pitchFamily="34" charset="0"/>
              <a:buChar char="•"/>
            </a:pPr>
            <a:r>
              <a:rPr lang="en-US" dirty="0"/>
              <a:t>What is it like to be a PM and how can we improve? </a:t>
            </a:r>
          </a:p>
          <a:p>
            <a:pPr marL="285750" indent="-285750">
              <a:buFont typeface="Arial" panose="020B0604020202020204" pitchFamily="34" charset="0"/>
              <a:buChar char="•"/>
            </a:pPr>
            <a:r>
              <a:rPr lang="en-US" dirty="0"/>
              <a:t>How does your role fit into helping us drive success </a:t>
            </a:r>
          </a:p>
          <a:p>
            <a:pPr marL="285750" indent="-285750">
              <a:buFont typeface="Arial" panose="020B0604020202020204" pitchFamily="34" charset="0"/>
              <a:buChar char="•"/>
            </a:pPr>
            <a:r>
              <a:rPr lang="en-US" dirty="0"/>
              <a:t>CLOSING</a:t>
            </a:r>
          </a:p>
          <a:p>
            <a:endParaRPr lang="en-US" dirty="0"/>
          </a:p>
        </p:txBody>
      </p:sp>
      <p:sp>
        <p:nvSpPr>
          <p:cNvPr id="7" name="Slide Number Placeholder 6">
            <a:extLst>
              <a:ext uri="{FF2B5EF4-FFF2-40B4-BE49-F238E27FC236}">
                <a16:creationId xmlns:a16="http://schemas.microsoft.com/office/drawing/2014/main" id="{F29F8048-1E86-48F4-B246-D2F8C54B7EB1}"/>
              </a:ext>
            </a:extLst>
          </p:cNvPr>
          <p:cNvSpPr>
            <a:spLocks noGrp="1"/>
          </p:cNvSpPr>
          <p:nvPr>
            <p:ph type="sldNum" sz="quarter" idx="12"/>
          </p:nvPr>
        </p:nvSpPr>
        <p:spPr/>
        <p:txBody>
          <a:bodyPr/>
          <a:lstStyle/>
          <a:p>
            <a:fld id="{8C2E478F-E849-4A8C-AF1F-CBCC78A7CBFA}" type="slidenum">
              <a:rPr lang="en-US" smtClean="0"/>
              <a:pPr/>
              <a:t>2</a:t>
            </a:fld>
            <a:endParaRPr lang="en-US"/>
          </a:p>
        </p:txBody>
      </p:sp>
      <p:sp>
        <p:nvSpPr>
          <p:cNvPr id="3" name="Rectangle 2">
            <a:extLst>
              <a:ext uri="{FF2B5EF4-FFF2-40B4-BE49-F238E27FC236}">
                <a16:creationId xmlns:a16="http://schemas.microsoft.com/office/drawing/2014/main" id="{BC540635-2F32-CB09-9F98-200CAE9CC288}"/>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couple of people on top of a triangle&#10;&#10;Description automatically generated with low confidence">
            <a:extLst>
              <a:ext uri="{FF2B5EF4-FFF2-40B4-BE49-F238E27FC236}">
                <a16:creationId xmlns:a16="http://schemas.microsoft.com/office/drawing/2014/main" id="{BE24369D-FAE1-6403-2E50-C096F165AE73}"/>
              </a:ext>
            </a:extLst>
          </p:cNvPr>
          <p:cNvPicPr/>
          <p:nvPr/>
        </p:nvPicPr>
        <p:blipFill>
          <a:blip r:embed="rId4"/>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164909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p:txBody>
          <a:bodyPr/>
          <a:lstStyle/>
          <a:p>
            <a:r>
              <a:rPr lang="en-US" sz="4000" dirty="0"/>
              <a:t>INTRODUCTION</a:t>
            </a:r>
          </a:p>
        </p:txBody>
      </p:sp>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7" r="23617"/>
          <a:stretch/>
        </p:blipFill>
        <p:spPr>
          <a:noFill/>
        </p:spPr>
      </p:pic>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6357256" y="1683074"/>
            <a:ext cx="3017520" cy="464871"/>
          </a:xfrm>
          <a:gradFill>
            <a:gsLst>
              <a:gs pos="0">
                <a:schemeClr val="accent5"/>
              </a:gs>
              <a:gs pos="100000">
                <a:srgbClr val="00A8E0"/>
              </a:gs>
            </a:gsLst>
          </a:gradFill>
        </p:spPr>
        <p:txBody>
          <a:bodyPr/>
          <a:lstStyle/>
          <a:p>
            <a:r>
              <a:rPr lang="en-US" dirty="0"/>
              <a:t>Project Management at Clarity </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6431902" y="2557022"/>
            <a:ext cx="4646246" cy="2218585"/>
          </a:xfrm>
        </p:spPr>
        <p:txBody>
          <a:bodyPr vert="horz" lIns="91440" tIns="45720" rIns="91440" bIns="45720" rtlCol="0" anchor="t">
            <a:normAutofit/>
          </a:bodyPr>
          <a:lstStyle/>
          <a:p>
            <a:pPr marL="0" indent="0">
              <a:lnSpc>
                <a:spcPct val="100000"/>
              </a:lnSpc>
              <a:buNone/>
            </a:pPr>
            <a:r>
              <a:rPr lang="en-US" sz="1800" dirty="0">
                <a:cs typeface="Biome Light" panose="020B0303030204020804" pitchFamily="34" charset="0"/>
              </a:rPr>
              <a:t>The project management team at Clarity is making great strides to drive the success of our projects and our business. </a:t>
            </a:r>
          </a:p>
          <a:p>
            <a:pPr marL="0" indent="0">
              <a:lnSpc>
                <a:spcPct val="100000"/>
              </a:lnSpc>
              <a:buNone/>
            </a:pPr>
            <a:r>
              <a:rPr lang="en-US" sz="1800" dirty="0">
                <a:cs typeface="Biome Light"/>
              </a:rPr>
              <a:t>Today we’ll review our processes and discover what some of the challenges are for project management at Clarity and how we can work together to overcome them.</a:t>
            </a:r>
          </a:p>
          <a:p>
            <a:pPr marL="0" indent="0">
              <a:buNone/>
            </a:pPr>
            <a:endParaRPr lang="en-US" sz="1800" dirty="0"/>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3</a:t>
            </a:fld>
            <a:endParaRPr lang="en-US"/>
          </a:p>
        </p:txBody>
      </p:sp>
      <p:sp>
        <p:nvSpPr>
          <p:cNvPr id="2" name="Rectangle 1">
            <a:extLst>
              <a:ext uri="{FF2B5EF4-FFF2-40B4-BE49-F238E27FC236}">
                <a16:creationId xmlns:a16="http://schemas.microsoft.com/office/drawing/2014/main" id="{F794B812-59C2-A87F-60AB-284DF536BA89}"/>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ouple of people on top of a triangle&#10;&#10;Description automatically generated with low confidence">
            <a:extLst>
              <a:ext uri="{FF2B5EF4-FFF2-40B4-BE49-F238E27FC236}">
                <a16:creationId xmlns:a16="http://schemas.microsoft.com/office/drawing/2014/main" id="{39EA2F52-E0C5-6B95-B1C0-8DB6980B419F}"/>
              </a:ext>
            </a:extLst>
          </p:cNvPr>
          <p:cNvPicPr/>
          <p:nvPr/>
        </p:nvPicPr>
        <p:blipFill>
          <a:blip r:embed="rId5"/>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132537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a:xfrm>
            <a:off x="6520721" y="884608"/>
            <a:ext cx="5251450" cy="1661297"/>
          </a:xfrm>
        </p:spPr>
        <p:txBody>
          <a:bodyPr>
            <a:normAutofit fontScale="90000"/>
          </a:bodyPr>
          <a:lstStyle/>
          <a:p>
            <a:r>
              <a:rPr lang="en-US" dirty="0"/>
              <a:t>Key Philosophies</a:t>
            </a:r>
          </a:p>
        </p:txBody>
      </p:sp>
      <p:pic>
        <p:nvPicPr>
          <p:cNvPr id="8" name="Picture Placeholder 7" descr="close up of computer code">
            <a:extLst>
              <a:ext uri="{FF2B5EF4-FFF2-40B4-BE49-F238E27FC236}">
                <a16:creationId xmlns:a16="http://schemas.microsoft.com/office/drawing/2014/main" id="{A596BF19-CC58-4709-B5D6-3FC378FDC7BA}"/>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0370" r="20370"/>
          <a:stretch/>
        </p:blipFill>
        <p:spPr/>
      </p:pic>
      <p:sp>
        <p:nvSpPr>
          <p:cNvPr id="2" name="Text Placeholder 1">
            <a:extLst>
              <a:ext uri="{FF2B5EF4-FFF2-40B4-BE49-F238E27FC236}">
                <a16:creationId xmlns:a16="http://schemas.microsoft.com/office/drawing/2014/main" id="{B156CAF1-214F-4566-9B0D-DACA1063E8C8}"/>
              </a:ext>
            </a:extLst>
          </p:cNvPr>
          <p:cNvSpPr>
            <a:spLocks noGrp="1"/>
          </p:cNvSpPr>
          <p:nvPr>
            <p:ph type="body" idx="1"/>
          </p:nvPr>
        </p:nvSpPr>
        <p:spPr>
          <a:xfrm>
            <a:off x="7340897" y="2718383"/>
            <a:ext cx="2834640" cy="365125"/>
          </a:xfrm>
          <a:gradFill>
            <a:gsLst>
              <a:gs pos="0">
                <a:schemeClr val="accent5"/>
              </a:gs>
              <a:gs pos="100000">
                <a:srgbClr val="00A8E0"/>
              </a:gs>
            </a:gsLst>
          </a:gradFill>
        </p:spPr>
        <p:txBody>
          <a:bodyPr/>
          <a:lstStyle/>
          <a:p>
            <a:r>
              <a:rPr lang="en-US" dirty="0"/>
              <a:t>Let’s Dive In</a:t>
            </a:r>
          </a:p>
        </p:txBody>
      </p:sp>
      <p:sp>
        <p:nvSpPr>
          <p:cNvPr id="6" name="Slide Number Placeholder 5">
            <a:extLst>
              <a:ext uri="{FF2B5EF4-FFF2-40B4-BE49-F238E27FC236}">
                <a16:creationId xmlns:a16="http://schemas.microsoft.com/office/drawing/2014/main" id="{FC6A5C12-E784-444E-B868-DE2AE85742BB}"/>
              </a:ext>
            </a:extLst>
          </p:cNvPr>
          <p:cNvSpPr>
            <a:spLocks noGrp="1"/>
          </p:cNvSpPr>
          <p:nvPr>
            <p:ph type="sldNum" sz="quarter" idx="12"/>
          </p:nvPr>
        </p:nvSpPr>
        <p:spPr/>
        <p:txBody>
          <a:bodyPr/>
          <a:lstStyle/>
          <a:p>
            <a:fld id="{8C2E478F-E849-4A8C-AF1F-CBCC78A7CBFA}" type="slidenum">
              <a:rPr lang="en-US" smtClean="0"/>
              <a:t>4</a:t>
            </a:fld>
            <a:endParaRPr lang="en-US"/>
          </a:p>
        </p:txBody>
      </p:sp>
      <p:sp>
        <p:nvSpPr>
          <p:cNvPr id="4" name="TextBox 1">
            <a:extLst>
              <a:ext uri="{FF2B5EF4-FFF2-40B4-BE49-F238E27FC236}">
                <a16:creationId xmlns:a16="http://schemas.microsoft.com/office/drawing/2014/main" id="{8CECDD9C-5520-1D68-C4CE-667992BB9EB7}"/>
              </a:ext>
            </a:extLst>
          </p:cNvPr>
          <p:cNvSpPr txBox="1"/>
          <p:nvPr/>
        </p:nvSpPr>
        <p:spPr>
          <a:xfrm>
            <a:off x="5587466" y="3555804"/>
            <a:ext cx="5591435" cy="25853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all" dirty="0">
                <a:solidFill>
                  <a:srgbClr val="233A4F"/>
                </a:solidFill>
                <a:latin typeface="Roboto"/>
                <a:ea typeface="Roboto"/>
                <a:cs typeface="Roboto"/>
              </a:rPr>
              <a:t>CLARITY Mission</a:t>
            </a:r>
            <a:r>
              <a:rPr lang="en-US" b="0" i="0" cap="all" dirty="0">
                <a:solidFill>
                  <a:srgbClr val="233A4F"/>
                </a:solidFill>
                <a:effectLst/>
                <a:latin typeface="Roboto"/>
                <a:ea typeface="Roboto"/>
                <a:cs typeface="Roboto"/>
              </a:rPr>
              <a:t> Statement: </a:t>
            </a:r>
            <a:r>
              <a:rPr lang="en-US" b="0" i="1" cap="all" dirty="0">
                <a:solidFill>
                  <a:srgbClr val="233A4F"/>
                </a:solidFill>
                <a:effectLst/>
                <a:latin typeface="Roboto"/>
                <a:ea typeface="Roboto"/>
                <a:cs typeface="Roboto"/>
              </a:rPr>
              <a:t>TO DELIVER WORLD-CLASS SOLUTIONS FOR GROWING ORGANIZATIONS JUST LIKE YOURS THROUGH AN INDUSTRY-LEADING TEAM OF TECHNOLOGY EXPERTS &amp; CULTURE FOCUSED ON QUALITY AND INTEGRITY. DRAMATICALLY IMPROVE YOUR ONLINE WORLD WITH CUTTING EDGE SOLUTIONS AND SERVICES THAT WILL “WOW” YOUR USERS AND CLIENTS.</a:t>
            </a:r>
            <a:endParaRPr lang="en-US" i="1" dirty="0">
              <a:latin typeface="Roboto"/>
              <a:ea typeface="Roboto"/>
              <a:cs typeface="Roboto"/>
            </a:endParaRPr>
          </a:p>
        </p:txBody>
      </p:sp>
      <p:sp>
        <p:nvSpPr>
          <p:cNvPr id="5" name="Rectangle 4">
            <a:extLst>
              <a:ext uri="{FF2B5EF4-FFF2-40B4-BE49-F238E27FC236}">
                <a16:creationId xmlns:a16="http://schemas.microsoft.com/office/drawing/2014/main" id="{9CC7CBD2-8C6B-F020-E334-C25FF0BC89A8}"/>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couple of people on top of a triangle&#10;&#10;Description automatically generated with low confidence">
            <a:extLst>
              <a:ext uri="{FF2B5EF4-FFF2-40B4-BE49-F238E27FC236}">
                <a16:creationId xmlns:a16="http://schemas.microsoft.com/office/drawing/2014/main" id="{343C6B99-3606-E854-93B6-6E784C8D6918}"/>
              </a:ext>
            </a:extLst>
          </p:cNvPr>
          <p:cNvPicPr/>
          <p:nvPr/>
        </p:nvPicPr>
        <p:blipFill>
          <a:blip r:embed="rId4"/>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294476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7" r="23617"/>
          <a:stretch/>
        </p:blipFill>
        <p:spPr>
          <a:noFill/>
        </p:spPr>
      </p:pic>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6132719" y="139149"/>
            <a:ext cx="5416550" cy="655982"/>
          </a:xfrm>
          <a:gradFill>
            <a:gsLst>
              <a:gs pos="0">
                <a:schemeClr val="accent5"/>
              </a:gs>
              <a:gs pos="100000">
                <a:srgbClr val="00A8E0"/>
              </a:gs>
            </a:gsLst>
          </a:gradFill>
        </p:spPr>
        <p:txBody>
          <a:bodyPr/>
          <a:lstStyle/>
          <a:p>
            <a:r>
              <a:rPr lang="en-US" dirty="0"/>
              <a:t>How do we as Project Managers bring that mission statement into our day-to-day habits?</a:t>
            </a:r>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dirty="0" smtClean="0"/>
              <a:t>5</a:t>
            </a:fld>
            <a:endParaRPr lang="en-US" dirty="0"/>
          </a:p>
        </p:txBody>
      </p:sp>
      <p:sp>
        <p:nvSpPr>
          <p:cNvPr id="2" name="TextBox 1">
            <a:extLst>
              <a:ext uri="{FF2B5EF4-FFF2-40B4-BE49-F238E27FC236}">
                <a16:creationId xmlns:a16="http://schemas.microsoft.com/office/drawing/2014/main" id="{AE20E930-0575-5CE1-370B-8C10F3B44795}"/>
              </a:ext>
            </a:extLst>
          </p:cNvPr>
          <p:cNvSpPr txBox="1"/>
          <p:nvPr/>
        </p:nvSpPr>
        <p:spPr>
          <a:xfrm>
            <a:off x="6132720" y="1153229"/>
            <a:ext cx="5416550" cy="504753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i="1" dirty="0"/>
              <a:t>Communication </a:t>
            </a:r>
          </a:p>
          <a:p>
            <a:pPr marL="742950" lvl="1" indent="-285750">
              <a:buFont typeface="Arial" panose="020B0604020202020204" pitchFamily="34" charset="0"/>
              <a:buChar char="•"/>
            </a:pPr>
            <a:r>
              <a:rPr lang="en-US" sz="1400" i="1" dirty="0"/>
              <a:t>Communication is the easiest way to ensure that we are meeting and achieving our goals AND our most powerful tool when we are not. </a:t>
            </a:r>
          </a:p>
          <a:p>
            <a:pPr marL="285750" indent="-285750">
              <a:buFont typeface="Arial" panose="020B0604020202020204" pitchFamily="34" charset="0"/>
              <a:buChar char="•"/>
            </a:pPr>
            <a:r>
              <a:rPr lang="en-US" b="1" i="1" dirty="0"/>
              <a:t>Integrity</a:t>
            </a:r>
          </a:p>
          <a:p>
            <a:pPr marL="742950" lvl="1" indent="-285750">
              <a:buFont typeface="Arial" panose="020B0604020202020204" pitchFamily="34" charset="0"/>
              <a:buChar char="•"/>
            </a:pPr>
            <a:r>
              <a:rPr lang="en-US" sz="1400" i="1" dirty="0"/>
              <a:t>We need to do what is right for the client and our company every time if we are going to sleep well at the end of the day. </a:t>
            </a:r>
          </a:p>
          <a:p>
            <a:pPr marL="285750" indent="-285750">
              <a:buFont typeface="Arial" panose="020B0604020202020204" pitchFamily="34" charset="0"/>
              <a:buChar char="•"/>
            </a:pPr>
            <a:r>
              <a:rPr lang="en-US" b="1" i="1" dirty="0"/>
              <a:t>Advocacy</a:t>
            </a:r>
            <a:r>
              <a:rPr lang="en-US" i="1" dirty="0"/>
              <a:t> </a:t>
            </a:r>
          </a:p>
          <a:p>
            <a:pPr marL="742950" lvl="1" indent="-285750">
              <a:buFont typeface="Arial" panose="020B0604020202020204" pitchFamily="34" charset="0"/>
              <a:buChar char="•"/>
            </a:pPr>
            <a:r>
              <a:rPr lang="en-US" sz="1400" i="1" dirty="0"/>
              <a:t>We are the voice of our client to the Clarity team AND the voice of Clarity to our clients.</a:t>
            </a:r>
            <a:endParaRPr lang="en-US" sz="1400" i="1" dirty="0">
              <a:cs typeface="Calibri"/>
            </a:endParaRPr>
          </a:p>
          <a:p>
            <a:pPr marL="285750" indent="-285750">
              <a:buFont typeface="Arial" panose="020B0604020202020204" pitchFamily="34" charset="0"/>
              <a:buChar char="•"/>
            </a:pPr>
            <a:r>
              <a:rPr lang="en-US" b="1" i="1" dirty="0"/>
              <a:t>Accuracy </a:t>
            </a:r>
          </a:p>
          <a:p>
            <a:pPr marL="742950" lvl="1" indent="-285750">
              <a:buFont typeface="Arial" panose="020B0604020202020204" pitchFamily="34" charset="0"/>
              <a:buChar char="•"/>
            </a:pPr>
            <a:r>
              <a:rPr lang="en-US" sz="1400" i="1" dirty="0"/>
              <a:t>Accuracy and attention to detail help us deliver that extra wow factor.  </a:t>
            </a:r>
            <a:endParaRPr lang="en-US" sz="1400" i="1" dirty="0">
              <a:cs typeface="Calibri"/>
            </a:endParaRPr>
          </a:p>
          <a:p>
            <a:pPr marL="285750" indent="-285750">
              <a:buFont typeface="Arial" panose="020B0604020202020204" pitchFamily="34" charset="0"/>
              <a:buChar char="•"/>
            </a:pPr>
            <a:r>
              <a:rPr lang="en-US" b="1" i="1" dirty="0"/>
              <a:t>Organization</a:t>
            </a:r>
          </a:p>
          <a:p>
            <a:pPr marL="742950" lvl="1" indent="-285750">
              <a:buFont typeface="Arial" panose="020B0604020202020204" pitchFamily="34" charset="0"/>
              <a:buChar char="•"/>
            </a:pPr>
            <a:r>
              <a:rPr lang="en-US" sz="1400" i="1" dirty="0"/>
              <a:t>With so much to do every day, it is impossible to keep it all </a:t>
            </a:r>
            <a:r>
              <a:rPr lang="en-US" sz="1400" i="1"/>
              <a:t>straight without organization – this skill is a must-have!</a:t>
            </a:r>
            <a:endParaRPr lang="en-US" sz="1400" i="1">
              <a:cs typeface="Calibri"/>
            </a:endParaRPr>
          </a:p>
          <a:p>
            <a:pPr marL="285750" indent="-285750">
              <a:buFont typeface="Arial" panose="020B0604020202020204" pitchFamily="34" charset="0"/>
              <a:buChar char="•"/>
            </a:pPr>
            <a:r>
              <a:rPr lang="en-US" b="1" i="1" dirty="0"/>
              <a:t>Planning </a:t>
            </a:r>
          </a:p>
          <a:p>
            <a:pPr marL="742950" lvl="1" indent="-285750">
              <a:buFont typeface="Arial" panose="020B0604020202020204" pitchFamily="34" charset="0"/>
              <a:buChar char="•"/>
            </a:pPr>
            <a:r>
              <a:rPr lang="en-US" sz="1400" i="1" dirty="0"/>
              <a:t>Plans are rarely followed explicitly, but planning is indispensable.  </a:t>
            </a:r>
            <a:endParaRPr lang="en-US" b="1" i="1" dirty="0"/>
          </a:p>
          <a:p>
            <a:pPr marL="285750" indent="-285750">
              <a:buFont typeface="Arial" panose="020B0604020202020204" pitchFamily="34" charset="0"/>
              <a:buChar char="•"/>
            </a:pPr>
            <a:r>
              <a:rPr lang="en-US" b="1" i="1" dirty="0"/>
              <a:t>Building Relationships</a:t>
            </a:r>
            <a:endParaRPr lang="en-US" dirty="0"/>
          </a:p>
          <a:p>
            <a:pPr marL="742950" lvl="1" indent="-285750">
              <a:buFont typeface="Arial" panose="020B0604020202020204" pitchFamily="34" charset="0"/>
              <a:buChar char="•"/>
            </a:pPr>
            <a:r>
              <a:rPr lang="en-US" sz="1400" i="1" dirty="0"/>
              <a:t>You can’t lead without rapport – trust is necessary.</a:t>
            </a:r>
            <a:endParaRPr lang="en-US" sz="1400" i="1" dirty="0">
              <a:cs typeface="Calibri"/>
            </a:endParaRPr>
          </a:p>
        </p:txBody>
      </p:sp>
      <p:sp>
        <p:nvSpPr>
          <p:cNvPr id="3" name="Rectangle 2">
            <a:extLst>
              <a:ext uri="{FF2B5EF4-FFF2-40B4-BE49-F238E27FC236}">
                <a16:creationId xmlns:a16="http://schemas.microsoft.com/office/drawing/2014/main" id="{CE60F6E8-9AAF-05CA-6FCD-3EBFC32C3D1B}"/>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with a couple of people on top of a triangle&#10;&#10;Description automatically generated with low confidence">
            <a:extLst>
              <a:ext uri="{FF2B5EF4-FFF2-40B4-BE49-F238E27FC236}">
                <a16:creationId xmlns:a16="http://schemas.microsoft.com/office/drawing/2014/main" id="{B378D74E-B8A3-7FFF-A482-593D8CB4A563}"/>
              </a:ext>
            </a:extLst>
          </p:cNvPr>
          <p:cNvPicPr/>
          <p:nvPr/>
        </p:nvPicPr>
        <p:blipFill>
          <a:blip r:embed="rId5"/>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43163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close up of computer code">
            <a:extLst>
              <a:ext uri="{FF2B5EF4-FFF2-40B4-BE49-F238E27FC236}">
                <a16:creationId xmlns:a16="http://schemas.microsoft.com/office/drawing/2014/main" id="{1D5DB266-C804-437C-AED7-3D057820D244}"/>
              </a:ext>
            </a:extLst>
          </p:cNvPr>
          <p:cNvPicPr>
            <a:picLocks noGrp="1" noChangeAspect="1"/>
          </p:cNvPicPr>
          <p:nvPr>
            <p:ph type="pic" sz="quarter" idx="10"/>
          </p:nvPr>
        </p:nvPicPr>
        <p:blipFill rotWithShape="1">
          <a:blip r:embed="rId3">
            <a:alphaModFix amt="31000"/>
            <a:extLst>
              <a:ext uri="{BEBA8EAE-BF5A-486C-A8C5-ECC9F3942E4B}">
                <a14:imgProps xmlns:a14="http://schemas.microsoft.com/office/drawing/2010/main">
                  <a14:imgLayer r:embed="rId4">
                    <a14:imgEffect>
                      <a14:saturation sat="0"/>
                    </a14:imgEffect>
                  </a14:imgLayer>
                </a14:imgProps>
              </a:ext>
            </a:extLst>
          </a:blip>
          <a:srcRect t="7813" b="7813"/>
          <a:stretch/>
        </p:blipFill>
        <p:spPr/>
      </p:pic>
      <p:sp>
        <p:nvSpPr>
          <p:cNvPr id="5" name="Title 4">
            <a:extLst>
              <a:ext uri="{FF2B5EF4-FFF2-40B4-BE49-F238E27FC236}">
                <a16:creationId xmlns:a16="http://schemas.microsoft.com/office/drawing/2014/main" id="{14AB6F96-E5E8-4B40-A18C-2D078D1C2D4F}"/>
              </a:ext>
            </a:extLst>
          </p:cNvPr>
          <p:cNvSpPr>
            <a:spLocks noGrp="1"/>
          </p:cNvSpPr>
          <p:nvPr>
            <p:ph type="title"/>
          </p:nvPr>
        </p:nvSpPr>
        <p:spPr>
          <a:xfrm>
            <a:off x="4038600" y="4902777"/>
            <a:ext cx="4114800" cy="421480"/>
          </a:xfrm>
          <a:gradFill>
            <a:gsLst>
              <a:gs pos="0">
                <a:schemeClr val="accent5"/>
              </a:gs>
              <a:gs pos="100000">
                <a:srgbClr val="00A8E0"/>
              </a:gs>
            </a:gsLst>
          </a:gradFill>
        </p:spPr>
        <p:txBody>
          <a:bodyPr>
            <a:normAutofit fontScale="90000"/>
          </a:bodyPr>
          <a:lstStyle/>
          <a:p>
            <a:r>
              <a:rPr lang="en-US" dirty="0"/>
              <a:t>Project Management is a team sport</a:t>
            </a:r>
          </a:p>
        </p:txBody>
      </p:sp>
      <p:sp>
        <p:nvSpPr>
          <p:cNvPr id="2" name="Text Placeholder 1">
            <a:extLst>
              <a:ext uri="{FF2B5EF4-FFF2-40B4-BE49-F238E27FC236}">
                <a16:creationId xmlns:a16="http://schemas.microsoft.com/office/drawing/2014/main" id="{DAF72BBC-FC90-4B63-96CA-ABED853DBAD0}"/>
              </a:ext>
            </a:extLst>
          </p:cNvPr>
          <p:cNvSpPr>
            <a:spLocks noGrp="1"/>
          </p:cNvSpPr>
          <p:nvPr>
            <p:ph type="body" sz="quarter" idx="11"/>
          </p:nvPr>
        </p:nvSpPr>
        <p:spPr>
          <a:xfrm>
            <a:off x="1478756" y="1103095"/>
            <a:ext cx="9234488" cy="4221162"/>
          </a:xfrm>
        </p:spPr>
        <p:txBody>
          <a:bodyPr vert="horz" lIns="91440" tIns="45720" rIns="91440" bIns="45720" rtlCol="0" anchor="t">
            <a:noAutofit/>
          </a:bodyPr>
          <a:lstStyle/>
          <a:p>
            <a:r>
              <a:rPr lang="en-US" dirty="0"/>
              <a:t>What is it like to be a Project Manager at Clarity Ventures? </a:t>
            </a:r>
          </a:p>
          <a:p>
            <a:r>
              <a:rPr lang="en-US" dirty="0"/>
              <a:t>Buckle up and keep your hands and feet inside the vehicle at all times!  </a:t>
            </a:r>
          </a:p>
        </p:txBody>
      </p:sp>
      <p:sp>
        <p:nvSpPr>
          <p:cNvPr id="3" name="Rectangle 2">
            <a:extLst>
              <a:ext uri="{FF2B5EF4-FFF2-40B4-BE49-F238E27FC236}">
                <a16:creationId xmlns:a16="http://schemas.microsoft.com/office/drawing/2014/main" id="{8FE9416A-5A18-6C3A-5FC2-46E38A02771E}"/>
              </a:ext>
            </a:extLst>
          </p:cNvPr>
          <p:cNvSpPr/>
          <p:nvPr/>
        </p:nvSpPr>
        <p:spPr>
          <a:xfrm>
            <a:off x="10821880" y="5424256"/>
            <a:ext cx="1370120" cy="14337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couple of people on top of a triangle&#10;&#10;Description automatically generated with low confidence">
            <a:extLst>
              <a:ext uri="{FF2B5EF4-FFF2-40B4-BE49-F238E27FC236}">
                <a16:creationId xmlns:a16="http://schemas.microsoft.com/office/drawing/2014/main" id="{6CC2B14F-C841-4826-D328-B88892CD5442}"/>
              </a:ext>
            </a:extLst>
          </p:cNvPr>
          <p:cNvPicPr/>
          <p:nvPr/>
        </p:nvPicPr>
        <p:blipFill>
          <a:blip r:embed="rId5"/>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83977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0AEA731-C7D0-4A0E-B871-4F369D8BEAC5}"/>
              </a:ext>
            </a:extLst>
          </p:cNvPr>
          <p:cNvSpPr>
            <a:spLocks noGrp="1"/>
          </p:cNvSpPr>
          <p:nvPr>
            <p:ph type="title"/>
          </p:nvPr>
        </p:nvSpPr>
        <p:spPr/>
        <p:txBody>
          <a:bodyPr/>
          <a:lstStyle/>
          <a:p>
            <a:r>
              <a:rPr lang="en-US"/>
              <a:t>Meet the team</a:t>
            </a:r>
          </a:p>
        </p:txBody>
      </p:sp>
      <p:sp>
        <p:nvSpPr>
          <p:cNvPr id="13" name="Content Placeholder 12">
            <a:extLst>
              <a:ext uri="{FF2B5EF4-FFF2-40B4-BE49-F238E27FC236}">
                <a16:creationId xmlns:a16="http://schemas.microsoft.com/office/drawing/2014/main" id="{A4E49AC7-7A73-4B51-BDF6-EABA3162F4B7}"/>
              </a:ext>
            </a:extLst>
          </p:cNvPr>
          <p:cNvSpPr>
            <a:spLocks noGrp="1"/>
          </p:cNvSpPr>
          <p:nvPr>
            <p:ph idx="1"/>
          </p:nvPr>
        </p:nvSpPr>
        <p:spPr>
          <a:xfrm>
            <a:off x="7792279" y="884923"/>
            <a:ext cx="4018722" cy="5768982"/>
          </a:xfrm>
        </p:spPr>
        <p:txBody>
          <a:bodyPr vert="horz" lIns="0" tIns="45720" rIns="0" bIns="45720" rtlCol="0" anchor="t">
            <a:normAutofit fontScale="77500" lnSpcReduction="20000"/>
          </a:bodyPr>
          <a:lstStyle/>
          <a:p>
            <a:pPr marL="0" indent="0">
              <a:buNone/>
            </a:pPr>
            <a:r>
              <a:rPr lang="en-US" sz="1800" spc="300" dirty="0"/>
              <a:t>Stephanie</a:t>
            </a:r>
          </a:p>
          <a:p>
            <a:pPr marL="0" indent="0">
              <a:lnSpc>
                <a:spcPct val="100000"/>
              </a:lnSpc>
              <a:buNone/>
            </a:pPr>
            <a:r>
              <a:rPr lang="en-US" sz="1500" dirty="0"/>
              <a:t>Director of Project Management </a:t>
            </a:r>
          </a:p>
          <a:p>
            <a:pPr marL="0" indent="0">
              <a:buNone/>
            </a:pPr>
            <a:r>
              <a:rPr lang="en-US" sz="1800" spc="300" dirty="0"/>
              <a:t>Micki </a:t>
            </a:r>
          </a:p>
          <a:p>
            <a:pPr marL="0" indent="0">
              <a:lnSpc>
                <a:spcPct val="100000"/>
              </a:lnSpc>
              <a:buNone/>
            </a:pPr>
            <a:r>
              <a:rPr lang="en-US" sz="1500" dirty="0"/>
              <a:t>Project Management Team Lead </a:t>
            </a:r>
            <a:endParaRPr lang="en-US" sz="1500" dirty="0">
              <a:cs typeface="Calibri"/>
            </a:endParaRPr>
          </a:p>
          <a:p>
            <a:pPr marL="0" indent="0">
              <a:buNone/>
            </a:pPr>
            <a:r>
              <a:rPr lang="en-US" sz="1800" spc="300" dirty="0"/>
              <a:t>Clint</a:t>
            </a:r>
            <a:endParaRPr lang="en-US" sz="1800" spc="300">
              <a:cs typeface="Calibri"/>
            </a:endParaRPr>
          </a:p>
          <a:p>
            <a:pPr marL="0" indent="0">
              <a:buNone/>
            </a:pPr>
            <a:r>
              <a:rPr lang="en-US" sz="1500" dirty="0"/>
              <a:t>BA + Connect Project Manager</a:t>
            </a:r>
            <a:r>
              <a:rPr lang="en-US" sz="1800" spc="300" dirty="0"/>
              <a:t> </a:t>
            </a:r>
            <a:endParaRPr lang="en-US">
              <a:cs typeface="Calibri"/>
            </a:endParaRPr>
          </a:p>
          <a:p>
            <a:pPr marL="0" indent="0">
              <a:buNone/>
            </a:pPr>
            <a:r>
              <a:rPr lang="en-US" sz="1800" spc="300" dirty="0"/>
              <a:t>Charlie </a:t>
            </a:r>
          </a:p>
          <a:p>
            <a:pPr marL="0" indent="0">
              <a:buNone/>
            </a:pPr>
            <a:r>
              <a:rPr lang="en-US" sz="1400" dirty="0"/>
              <a:t>Project Manager</a:t>
            </a:r>
            <a:endParaRPr lang="en-US" sz="1400" dirty="0">
              <a:cs typeface="Calibri"/>
            </a:endParaRPr>
          </a:p>
          <a:p>
            <a:pPr marL="0" indent="0">
              <a:buNone/>
            </a:pPr>
            <a:r>
              <a:rPr lang="en-US" sz="1800" spc="300" dirty="0"/>
              <a:t>Amy S </a:t>
            </a:r>
          </a:p>
          <a:p>
            <a:pPr marL="0" indent="0">
              <a:buNone/>
            </a:pPr>
            <a:r>
              <a:rPr lang="en-US" sz="1400" dirty="0"/>
              <a:t>Project Manager </a:t>
            </a:r>
            <a:endParaRPr lang="en-US" sz="1400" dirty="0">
              <a:cs typeface="Calibri"/>
            </a:endParaRPr>
          </a:p>
          <a:p>
            <a:pPr marL="0" indent="0">
              <a:buNone/>
            </a:pPr>
            <a:r>
              <a:rPr lang="en-US" sz="1800" spc="300" dirty="0"/>
              <a:t>Amy M </a:t>
            </a:r>
          </a:p>
          <a:p>
            <a:pPr marL="0" indent="0">
              <a:buNone/>
            </a:pPr>
            <a:r>
              <a:rPr lang="en-US" sz="1400" dirty="0"/>
              <a:t>Project Manager</a:t>
            </a:r>
            <a:endParaRPr lang="en-US" sz="1400" dirty="0">
              <a:cs typeface="Calibri"/>
            </a:endParaRPr>
          </a:p>
          <a:p>
            <a:pPr marL="0" indent="0">
              <a:buNone/>
            </a:pPr>
            <a:endParaRPr lang="en-US" sz="1400" dirty="0">
              <a:cs typeface="Calibri"/>
            </a:endParaRPr>
          </a:p>
          <a:p>
            <a:pPr marL="0" indent="0">
              <a:buNone/>
            </a:pPr>
            <a:r>
              <a:rPr lang="en-US" sz="1400" i="1" dirty="0"/>
              <a:t>Support on Projects</a:t>
            </a:r>
            <a:endParaRPr lang="en-US" sz="1400" i="1">
              <a:cs typeface="Calibri"/>
            </a:endParaRPr>
          </a:p>
          <a:p>
            <a:pPr marL="0" indent="0">
              <a:buNone/>
            </a:pPr>
            <a:r>
              <a:rPr lang="en-US" sz="1800" spc="300" dirty="0"/>
              <a:t>Ben</a:t>
            </a:r>
            <a:endParaRPr lang="en-US">
              <a:cs typeface="Calibri"/>
            </a:endParaRPr>
          </a:p>
          <a:p>
            <a:pPr marL="0" indent="0">
              <a:buNone/>
            </a:pPr>
            <a:r>
              <a:rPr lang="en-US" sz="1500" dirty="0"/>
              <a:t>DevOps and Project Manager </a:t>
            </a:r>
            <a:endParaRPr lang="en-US" sz="1500">
              <a:cs typeface="Calibri"/>
            </a:endParaRPr>
          </a:p>
          <a:p>
            <a:pPr marL="0" indent="0">
              <a:buNone/>
            </a:pPr>
            <a:r>
              <a:rPr lang="en-US" sz="1800" spc="300" dirty="0"/>
              <a:t>Daniel</a:t>
            </a:r>
            <a:endParaRPr lang="en-US" sz="1800" spc="300">
              <a:cs typeface="Calibri"/>
            </a:endParaRPr>
          </a:p>
          <a:p>
            <a:pPr marL="0" indent="0">
              <a:buNone/>
            </a:pPr>
            <a:r>
              <a:rPr lang="en-US" sz="1500" dirty="0"/>
              <a:t>Scrum Master</a:t>
            </a:r>
            <a:endParaRPr lang="en-US" sz="1500">
              <a:cs typeface="Calibri"/>
            </a:endParaRPr>
          </a:p>
        </p:txBody>
      </p:sp>
      <p:sp>
        <p:nvSpPr>
          <p:cNvPr id="6" name="Slide Number Placeholder 5">
            <a:extLst>
              <a:ext uri="{FF2B5EF4-FFF2-40B4-BE49-F238E27FC236}">
                <a16:creationId xmlns:a16="http://schemas.microsoft.com/office/drawing/2014/main" id="{929F2A82-A1C3-4571-9ED3-A0EC079893EC}"/>
              </a:ext>
            </a:extLst>
          </p:cNvPr>
          <p:cNvSpPr>
            <a:spLocks noGrp="1"/>
          </p:cNvSpPr>
          <p:nvPr>
            <p:ph type="sldNum" sz="quarter" idx="4"/>
          </p:nvPr>
        </p:nvSpPr>
        <p:spPr/>
        <p:txBody>
          <a:bodyPr/>
          <a:lstStyle/>
          <a:p>
            <a:fld id="{8C2E478F-E849-4A8C-AF1F-CBCC78A7CBFA}" type="slidenum">
              <a:rPr lang="en-US" smtClean="0"/>
              <a:t>7</a:t>
            </a:fld>
            <a:endParaRPr lang="en-US"/>
          </a:p>
        </p:txBody>
      </p:sp>
      <p:sp>
        <p:nvSpPr>
          <p:cNvPr id="23" name="TextBox 22">
            <a:extLst>
              <a:ext uri="{FF2B5EF4-FFF2-40B4-BE49-F238E27FC236}">
                <a16:creationId xmlns:a16="http://schemas.microsoft.com/office/drawing/2014/main" id="{C05ABD5E-88A0-FD63-2B35-8F0C7591712A}"/>
              </a:ext>
            </a:extLst>
          </p:cNvPr>
          <p:cNvSpPr txBox="1"/>
          <p:nvPr/>
        </p:nvSpPr>
        <p:spPr>
          <a:xfrm>
            <a:off x="380999" y="516837"/>
            <a:ext cx="7282071" cy="6186309"/>
          </a:xfrm>
          <a:prstGeom prst="rect">
            <a:avLst/>
          </a:prstGeom>
          <a:noFill/>
        </p:spPr>
        <p:txBody>
          <a:bodyPr wrap="square" lIns="91440" tIns="45720" rIns="91440" bIns="45720" rtlCol="0" anchor="t">
            <a:spAutoFit/>
          </a:bodyPr>
          <a:lstStyle/>
          <a:p>
            <a:r>
              <a:rPr lang="en-US" dirty="0"/>
              <a:t>This team of folks wears so many hats that it can be hard to tell who’s on first. (wait does anyone still get that joke?) </a:t>
            </a:r>
          </a:p>
          <a:p>
            <a:endParaRPr lang="en-US" dirty="0"/>
          </a:p>
          <a:p>
            <a:r>
              <a:rPr lang="en-US" dirty="0"/>
              <a:t>Your Project management team is responsible for the planning and execution of project financial health, updates, demos, launches, support,  QA, first line of triage on issues, requirements gathering, documentation, and communication.  </a:t>
            </a:r>
          </a:p>
          <a:p>
            <a:endParaRPr lang="en-US" dirty="0"/>
          </a:p>
          <a:p>
            <a:r>
              <a:rPr lang="en-US" dirty="0"/>
              <a:t>Sounds like I listed just about everything there, but the truth is, it takes a village at Clarity to get a project launched from sales through development into support and maintenance. None of us could do it alone. None of us could do it as individual departments. The PM team bridges the gaps and </a:t>
            </a:r>
            <a:r>
              <a:rPr lang="en-US"/>
              <a:t>keeps the information flowing.</a:t>
            </a:r>
            <a:r>
              <a:rPr lang="en-US" dirty="0"/>
              <a:t> </a:t>
            </a:r>
          </a:p>
          <a:p>
            <a:endParaRPr lang="en-US" dirty="0"/>
          </a:p>
          <a:p>
            <a:r>
              <a:rPr lang="en-US" dirty="0"/>
              <a:t>What can we do to improve and continue winning? </a:t>
            </a:r>
          </a:p>
          <a:p>
            <a:endParaRPr lang="en-US" dirty="0"/>
          </a:p>
          <a:p>
            <a:r>
              <a:rPr lang="en-US" dirty="0"/>
              <a:t>COMMUNICATION </a:t>
            </a:r>
          </a:p>
          <a:p>
            <a:r>
              <a:rPr lang="en-US" dirty="0"/>
              <a:t>ORGANIZATION </a:t>
            </a:r>
          </a:p>
          <a:p>
            <a:r>
              <a:rPr lang="en-US" dirty="0"/>
              <a:t>PLANNING </a:t>
            </a:r>
          </a:p>
          <a:p>
            <a:r>
              <a:rPr lang="en-US" dirty="0"/>
              <a:t>and </a:t>
            </a:r>
            <a:endParaRPr lang="en-US" dirty="0">
              <a:cs typeface="Calibri"/>
            </a:endParaRPr>
          </a:p>
          <a:p>
            <a:r>
              <a:rPr lang="en-US" dirty="0"/>
              <a:t>BUILDING RELATIONSHIPS </a:t>
            </a:r>
          </a:p>
          <a:p>
            <a:r>
              <a:rPr lang="en-US" dirty="0"/>
              <a:t>All of that starts with Communication</a:t>
            </a:r>
          </a:p>
        </p:txBody>
      </p:sp>
      <p:sp>
        <p:nvSpPr>
          <p:cNvPr id="2" name="Rectangle 1">
            <a:extLst>
              <a:ext uri="{FF2B5EF4-FFF2-40B4-BE49-F238E27FC236}">
                <a16:creationId xmlns:a16="http://schemas.microsoft.com/office/drawing/2014/main" id="{16FF4B56-B7DB-F81B-2240-691A681C94EB}"/>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couple of people on top of a triangle&#10;&#10;Description automatically generated with low confidence">
            <a:extLst>
              <a:ext uri="{FF2B5EF4-FFF2-40B4-BE49-F238E27FC236}">
                <a16:creationId xmlns:a16="http://schemas.microsoft.com/office/drawing/2014/main" id="{4F2C7DEF-7A02-0EFC-1D37-9475DA16027E}"/>
              </a:ext>
            </a:extLst>
          </p:cNvPr>
          <p:cNvPicPr/>
          <p:nvPr/>
        </p:nvPicPr>
        <p:blipFill>
          <a:blip r:embed="rId3"/>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272036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a:xfrm>
            <a:off x="6096000" y="1649217"/>
            <a:ext cx="5251450" cy="1661297"/>
          </a:xfrm>
        </p:spPr>
        <p:txBody>
          <a:bodyPr>
            <a:noAutofit/>
          </a:bodyPr>
          <a:lstStyle/>
          <a:p>
            <a:r>
              <a:rPr lang="en-US" sz="4800" dirty="0"/>
              <a:t>What if I am not a Project Manager? How can I help?</a:t>
            </a:r>
          </a:p>
        </p:txBody>
      </p:sp>
      <p:pic>
        <p:nvPicPr>
          <p:cNvPr id="13" name="Picture Placeholder 12" descr="close up of computer on top of table against a brick wall">
            <a:extLst>
              <a:ext uri="{FF2B5EF4-FFF2-40B4-BE49-F238E27FC236}">
                <a16:creationId xmlns:a16="http://schemas.microsoft.com/office/drawing/2014/main" id="{90BB9493-60B4-4B89-89CE-E1F8BF6C4D12}"/>
              </a:ext>
            </a:extLst>
          </p:cNvPr>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0370" r="20370"/>
          <a:stretch/>
        </p:blipFill>
        <p:spPr/>
      </p:pic>
      <p:sp>
        <p:nvSpPr>
          <p:cNvPr id="5" name="Text Placeholder 4">
            <a:extLst>
              <a:ext uri="{FF2B5EF4-FFF2-40B4-BE49-F238E27FC236}">
                <a16:creationId xmlns:a16="http://schemas.microsoft.com/office/drawing/2014/main" id="{AF9B872F-6332-408E-9135-B871F0C90C00}"/>
              </a:ext>
            </a:extLst>
          </p:cNvPr>
          <p:cNvSpPr>
            <a:spLocks noGrp="1"/>
          </p:cNvSpPr>
          <p:nvPr>
            <p:ph type="body" idx="1"/>
          </p:nvPr>
        </p:nvSpPr>
        <p:spPr>
          <a:xfrm>
            <a:off x="6318642" y="3415004"/>
            <a:ext cx="5028808" cy="720640"/>
          </a:xfrm>
          <a:gradFill>
            <a:gsLst>
              <a:gs pos="0">
                <a:schemeClr val="accent5"/>
              </a:gs>
              <a:gs pos="100000">
                <a:srgbClr val="00A8E0"/>
              </a:gs>
            </a:gsLst>
          </a:gradFill>
        </p:spPr>
        <p:txBody>
          <a:bodyPr/>
          <a:lstStyle/>
          <a:p>
            <a:r>
              <a:rPr lang="en-US" spc="300" dirty="0"/>
              <a:t>How do we all fit into the big picture</a:t>
            </a:r>
          </a:p>
        </p:txBody>
      </p:sp>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a:lstStyle/>
          <a:p>
            <a:fld id="{8C2E478F-E849-4A8C-AF1F-CBCC78A7CBFA}" type="slidenum">
              <a:rPr lang="en-US" smtClean="0"/>
              <a:t>8</a:t>
            </a:fld>
            <a:endParaRPr lang="en-US"/>
          </a:p>
        </p:txBody>
      </p:sp>
      <p:sp>
        <p:nvSpPr>
          <p:cNvPr id="4" name="TextBox 3">
            <a:extLst>
              <a:ext uri="{FF2B5EF4-FFF2-40B4-BE49-F238E27FC236}">
                <a16:creationId xmlns:a16="http://schemas.microsoft.com/office/drawing/2014/main" id="{0795AD90-6EB4-6548-C1C2-4EB56AC100A2}"/>
              </a:ext>
            </a:extLst>
          </p:cNvPr>
          <p:cNvSpPr txBox="1"/>
          <p:nvPr/>
        </p:nvSpPr>
        <p:spPr>
          <a:xfrm>
            <a:off x="5601477" y="4433504"/>
            <a:ext cx="5495339" cy="181588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Help us translate some of the more technical aspects</a:t>
            </a:r>
            <a:endParaRPr lang="en-US" dirty="0">
              <a:cs typeface="Calibri"/>
            </a:endParaRPr>
          </a:p>
          <a:p>
            <a:pPr marL="285750" indent="-285750">
              <a:buFont typeface="Arial" panose="020B0604020202020204" pitchFamily="34" charset="0"/>
              <a:buChar char="•"/>
            </a:pPr>
            <a:r>
              <a:rPr lang="en-US" dirty="0"/>
              <a:t>Communicate often and ask all the questions </a:t>
            </a:r>
            <a:endParaRPr lang="en-US" dirty="0">
              <a:cs typeface="Calibri"/>
            </a:endParaRPr>
          </a:p>
          <a:p>
            <a:pPr marL="285750" indent="-285750">
              <a:buFont typeface="Arial" panose="020B0604020202020204" pitchFamily="34" charset="0"/>
              <a:buChar char="•"/>
            </a:pPr>
            <a:r>
              <a:rPr lang="en-US" dirty="0"/>
              <a:t>Discuss challenges in detail when talking about overages</a:t>
            </a:r>
            <a:endParaRPr lang="en-US" dirty="0">
              <a:cs typeface="Calibri"/>
            </a:endParaRPr>
          </a:p>
          <a:p>
            <a:pPr marL="285750" indent="-285750">
              <a:buFont typeface="Arial" panose="020B0604020202020204" pitchFamily="34" charset="0"/>
              <a:buChar char="•"/>
            </a:pPr>
            <a:r>
              <a:rPr lang="en-US" dirty="0"/>
              <a:t>Communication and Relationship building </a:t>
            </a:r>
            <a:endParaRPr lang="en-US" dirty="0">
              <a:cs typeface="Calibri"/>
            </a:endParaRPr>
          </a:p>
          <a:p>
            <a:endParaRPr lang="en-US" sz="1100" dirty="0"/>
          </a:p>
          <a:p>
            <a:pPr marL="285750" indent="-285750">
              <a:buFont typeface="Arial" panose="020B0604020202020204" pitchFamily="34" charset="0"/>
              <a:buChar char="•"/>
            </a:pPr>
            <a:endParaRPr lang="en-US" sz="1100" dirty="0"/>
          </a:p>
        </p:txBody>
      </p:sp>
      <p:sp>
        <p:nvSpPr>
          <p:cNvPr id="6" name="Rectangle 5">
            <a:extLst>
              <a:ext uri="{FF2B5EF4-FFF2-40B4-BE49-F238E27FC236}">
                <a16:creationId xmlns:a16="http://schemas.microsoft.com/office/drawing/2014/main" id="{473E3E19-F69A-A050-A06F-87923A305FE7}"/>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couple of people on top of a triangle&#10;&#10;Description automatically generated with low confidence">
            <a:extLst>
              <a:ext uri="{FF2B5EF4-FFF2-40B4-BE49-F238E27FC236}">
                <a16:creationId xmlns:a16="http://schemas.microsoft.com/office/drawing/2014/main" id="{AF512F01-0529-09F8-B615-0E9D2F804E8F}"/>
              </a:ext>
            </a:extLst>
          </p:cNvPr>
          <p:cNvPicPr/>
          <p:nvPr/>
        </p:nvPicPr>
        <p:blipFill>
          <a:blip r:embed="rId4"/>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316440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a:noAutofit/>
          </a:bodyPr>
          <a:lstStyle/>
          <a:p>
            <a:r>
              <a:rPr lang="en-US" sz="4800" dirty="0"/>
              <a:t>What are some of the first things I can do as a PM to improve?</a:t>
            </a:r>
          </a:p>
        </p:txBody>
      </p:sp>
      <p:pic>
        <p:nvPicPr>
          <p:cNvPr id="13" name="Picture Placeholder 12" descr="close up of computer on top of table against a brick wall">
            <a:extLst>
              <a:ext uri="{FF2B5EF4-FFF2-40B4-BE49-F238E27FC236}">
                <a16:creationId xmlns:a16="http://schemas.microsoft.com/office/drawing/2014/main" id="{90BB9493-60B4-4B89-89CE-E1F8BF6C4D12}"/>
              </a:ext>
            </a:extLst>
          </p:cNvPr>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0370" r="20370"/>
          <a:stretch/>
        </p:blipFill>
        <p:spPr/>
      </p:pic>
      <p:sp>
        <p:nvSpPr>
          <p:cNvPr id="5" name="Text Placeholder 4">
            <a:extLst>
              <a:ext uri="{FF2B5EF4-FFF2-40B4-BE49-F238E27FC236}">
                <a16:creationId xmlns:a16="http://schemas.microsoft.com/office/drawing/2014/main" id="{AF9B872F-6332-408E-9135-B871F0C90C00}"/>
              </a:ext>
            </a:extLst>
          </p:cNvPr>
          <p:cNvSpPr>
            <a:spLocks noGrp="1"/>
          </p:cNvSpPr>
          <p:nvPr>
            <p:ph type="body" idx="1"/>
          </p:nvPr>
        </p:nvSpPr>
        <p:spPr>
          <a:xfrm>
            <a:off x="6096000" y="3924168"/>
            <a:ext cx="5166049" cy="720640"/>
          </a:xfrm>
          <a:gradFill>
            <a:gsLst>
              <a:gs pos="0">
                <a:schemeClr val="accent5"/>
              </a:gs>
              <a:gs pos="100000">
                <a:srgbClr val="00A8E0"/>
              </a:gs>
            </a:gsLst>
          </a:gradFill>
        </p:spPr>
        <p:txBody>
          <a:bodyPr/>
          <a:lstStyle/>
          <a:p>
            <a:r>
              <a:rPr lang="en-US" spc="300" dirty="0"/>
              <a:t>How to help drive process improvements </a:t>
            </a:r>
          </a:p>
        </p:txBody>
      </p:sp>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a:lstStyle/>
          <a:p>
            <a:fld id="{8C2E478F-E849-4A8C-AF1F-CBCC78A7CBFA}" type="slidenum">
              <a:rPr lang="en-US" smtClean="0"/>
              <a:t>9</a:t>
            </a:fld>
            <a:endParaRPr lang="en-US"/>
          </a:p>
        </p:txBody>
      </p:sp>
      <p:sp>
        <p:nvSpPr>
          <p:cNvPr id="4" name="TextBox 3">
            <a:extLst>
              <a:ext uri="{FF2B5EF4-FFF2-40B4-BE49-F238E27FC236}">
                <a16:creationId xmlns:a16="http://schemas.microsoft.com/office/drawing/2014/main" id="{0795AD90-6EB4-6548-C1C2-4EB56AC100A2}"/>
              </a:ext>
            </a:extLst>
          </p:cNvPr>
          <p:cNvSpPr txBox="1"/>
          <p:nvPr/>
        </p:nvSpPr>
        <p:spPr>
          <a:xfrm>
            <a:off x="5199320" y="4835968"/>
            <a:ext cx="5622560" cy="21236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dirty="0"/>
              <a:t>Constant communication </a:t>
            </a:r>
            <a:endParaRPr lang="en-US" sz="1400" dirty="0">
              <a:cs typeface="Calibri"/>
            </a:endParaRPr>
          </a:p>
          <a:p>
            <a:pPr marL="285750" indent="-285750">
              <a:buFont typeface="Arial" panose="020B0604020202020204" pitchFamily="34" charset="0"/>
              <a:buChar char="•"/>
            </a:pPr>
            <a:r>
              <a:rPr lang="en-US" sz="1400" dirty="0"/>
              <a:t>Ask all the questions - I am sure someone around here has had the issue you are having before and if not, we will find the answer together</a:t>
            </a:r>
            <a:endParaRPr lang="en-US" sz="1400" dirty="0">
              <a:cs typeface="Calibri"/>
            </a:endParaRPr>
          </a:p>
          <a:p>
            <a:pPr marL="285750" indent="-285750">
              <a:buFont typeface="Arial" panose="020B0604020202020204" pitchFamily="34" charset="0"/>
              <a:buChar char="•"/>
            </a:pPr>
            <a:r>
              <a:rPr lang="en-US" sz="1400" dirty="0"/>
              <a:t>Discuss challenges in detail when talking about overages early and often with </a:t>
            </a:r>
            <a:r>
              <a:rPr lang="en-US" sz="1400" dirty="0" err="1"/>
              <a:t>devs</a:t>
            </a:r>
            <a:r>
              <a:rPr lang="en-US" sz="1400" dirty="0"/>
              <a:t> and leadership</a:t>
            </a:r>
            <a:endParaRPr lang="en-US" sz="1400" dirty="0">
              <a:cs typeface="Calibri"/>
            </a:endParaRPr>
          </a:p>
          <a:p>
            <a:pPr marL="285750" indent="-285750">
              <a:buFont typeface="Arial" panose="020B0604020202020204" pitchFamily="34" charset="0"/>
              <a:buChar char="•"/>
            </a:pPr>
            <a:r>
              <a:rPr lang="en-US" sz="1400" dirty="0"/>
              <a:t>Communication and Relationship Building </a:t>
            </a:r>
            <a:endParaRPr lang="en-US" sz="1400" dirty="0">
              <a:cs typeface="Calibri"/>
            </a:endParaRPr>
          </a:p>
          <a:p>
            <a:pPr marL="285750" indent="-285750">
              <a:buFont typeface="Arial" panose="020B0604020202020204" pitchFamily="34" charset="0"/>
              <a:buChar char="•"/>
            </a:pPr>
            <a:r>
              <a:rPr lang="en-US" sz="1400" dirty="0"/>
              <a:t>Get organized and stay organized - we will be conducting workshops on this in the future and continuously looking at ways to get better overall</a:t>
            </a:r>
            <a:endParaRPr lang="en-US" sz="1400" dirty="0">
              <a:ea typeface="Calibri"/>
              <a:cs typeface="Calibri"/>
            </a:endParaRPr>
          </a:p>
          <a:p>
            <a:endParaRPr lang="en-US" sz="1000" dirty="0"/>
          </a:p>
          <a:p>
            <a:pPr marL="285750" indent="-285750">
              <a:buFont typeface="Arial" panose="020B0604020202020204" pitchFamily="34" charset="0"/>
              <a:buChar char="•"/>
            </a:pPr>
            <a:endParaRPr lang="en-US" sz="1000" dirty="0"/>
          </a:p>
        </p:txBody>
      </p:sp>
      <p:sp>
        <p:nvSpPr>
          <p:cNvPr id="6" name="Rectangle 5">
            <a:extLst>
              <a:ext uri="{FF2B5EF4-FFF2-40B4-BE49-F238E27FC236}">
                <a16:creationId xmlns:a16="http://schemas.microsoft.com/office/drawing/2014/main" id="{7B714DC0-66B1-C5E3-C186-43B74751136B}"/>
              </a:ext>
            </a:extLst>
          </p:cNvPr>
          <p:cNvSpPr/>
          <p:nvPr/>
        </p:nvSpPr>
        <p:spPr>
          <a:xfrm>
            <a:off x="10821880" y="5424256"/>
            <a:ext cx="1370120" cy="143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couple of people on top of a triangle&#10;&#10;Description automatically generated with low confidence">
            <a:extLst>
              <a:ext uri="{FF2B5EF4-FFF2-40B4-BE49-F238E27FC236}">
                <a16:creationId xmlns:a16="http://schemas.microsoft.com/office/drawing/2014/main" id="{0DD8083F-2FDA-1E9B-C306-AA4378062F57}"/>
              </a:ext>
            </a:extLst>
          </p:cNvPr>
          <p:cNvPicPr/>
          <p:nvPr/>
        </p:nvPicPr>
        <p:blipFill>
          <a:blip r:embed="rId4"/>
          <a:stretch>
            <a:fillRect/>
          </a:stretch>
        </p:blipFill>
        <p:spPr>
          <a:xfrm>
            <a:off x="10919534" y="5514852"/>
            <a:ext cx="1272466" cy="1272466"/>
          </a:xfrm>
          <a:prstGeom prst="rect">
            <a:avLst/>
          </a:prstGeom>
        </p:spPr>
      </p:pic>
    </p:spTree>
    <p:extLst>
      <p:ext uri="{BB962C8B-B14F-4D97-AF65-F5344CB8AC3E}">
        <p14:creationId xmlns:p14="http://schemas.microsoft.com/office/powerpoint/2010/main" val="63987592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6854C177A3F441A1989E7B731BE753" ma:contentTypeVersion="17" ma:contentTypeDescription="Create a new document." ma:contentTypeScope="" ma:versionID="23891803e85bad146a320ea9930a0214">
  <xsd:schema xmlns:xsd="http://www.w3.org/2001/XMLSchema" xmlns:xs="http://www.w3.org/2001/XMLSchema" xmlns:p="http://schemas.microsoft.com/office/2006/metadata/properties" xmlns:ns2="c2a643f4-6e8b-4637-b590-7217a536f825" xmlns:ns3="bfdc0107-857d-498b-88d2-1c8937656fbd" targetNamespace="http://schemas.microsoft.com/office/2006/metadata/properties" ma:root="true" ma:fieldsID="c1cddac1f4ad8fbb43cfcbdb665b4eaa" ns2:_="" ns3:_="">
    <xsd:import namespace="c2a643f4-6e8b-4637-b590-7217a536f825"/>
    <xsd:import namespace="bfdc0107-857d-498b-88d2-1c8937656f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a643f4-6e8b-4637-b590-7217a536f8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02f730-287f-4211-ade3-8e47f5e6726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dc0107-857d-498b-88d2-1c8937656fb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ac3307e-bb21-4494-ae97-9b811e3d5bff}" ma:internalName="TaxCatchAll" ma:showField="CatchAllData" ma:web="bfdc0107-857d-498b-88d2-1c8937656f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c2a643f4-6e8b-4637-b590-7217a536f825" xsi:nil="true"/>
    <lcf76f155ced4ddcb4097134ff3c332f xmlns="c2a643f4-6e8b-4637-b590-7217a536f825">
      <Terms xmlns="http://schemas.microsoft.com/office/infopath/2007/PartnerControls"/>
    </lcf76f155ced4ddcb4097134ff3c332f>
    <TaxCatchAll xmlns="bfdc0107-857d-498b-88d2-1c8937656fb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5F619A-04A1-4F63-B766-30005337E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a643f4-6e8b-4637-b590-7217a536f825"/>
    <ds:schemaRef ds:uri="bfdc0107-857d-498b-88d2-1c8937656f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D9F223-918A-45AF-9B53-56AB9E5E2182}">
  <ds:schemaRefs>
    <ds:schemaRef ds:uri="http://purl.org/dc/elements/1.1/"/>
    <ds:schemaRef ds:uri="http://purl.org/dc/dcmitype/"/>
    <ds:schemaRef ds:uri="http://schemas.microsoft.com/office/2006/metadata/properties"/>
    <ds:schemaRef ds:uri="16c05727-aa75-4e4a-9b5f-8a80a116589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71af3243-3dd4-4a8d-8c0d-dd76da1f02a5"/>
    <ds:schemaRef ds:uri="http://purl.org/dc/terms/"/>
    <ds:schemaRef ds:uri="c2a643f4-6e8b-4637-b590-7217a536f825"/>
    <ds:schemaRef ds:uri="bfdc0107-857d-498b-88d2-1c8937656fbd"/>
  </ds:schemaRefs>
</ds:datastoreItem>
</file>

<file path=customXml/itemProps3.xml><?xml version="1.0" encoding="utf-8"?>
<ds:datastoreItem xmlns:ds="http://schemas.openxmlformats.org/officeDocument/2006/customXml" ds:itemID="{1B7E2D32-4FDD-4266-880C-17595B801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72</TotalTime>
  <Words>804</Words>
  <Application>Microsoft Office PowerPoint</Application>
  <PresentationFormat>Widescreen</PresentationFormat>
  <Paragraphs>98</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Roboto</vt:lpstr>
      <vt:lpstr>Wingdings</vt:lpstr>
      <vt:lpstr>Office Theme</vt:lpstr>
      <vt:lpstr>Project Management Key Philosophies </vt:lpstr>
      <vt:lpstr>Agenda</vt:lpstr>
      <vt:lpstr>INTRODUCTION</vt:lpstr>
      <vt:lpstr>Key Philosophies</vt:lpstr>
      <vt:lpstr>PowerPoint Presentation</vt:lpstr>
      <vt:lpstr>Project Management is a team sport</vt:lpstr>
      <vt:lpstr>Meet the team</vt:lpstr>
      <vt:lpstr>What if I am not a Project Manager? How can I help?</vt:lpstr>
      <vt:lpstr>What are some of the first things I can do as a PM to improve?</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Fabrikam Technology Inc.</dc:title>
  <dc:creator>Brooke Brown</dc:creator>
  <cp:lastModifiedBy>Caroline</cp:lastModifiedBy>
  <cp:revision>145</cp:revision>
  <dcterms:created xsi:type="dcterms:W3CDTF">2023-03-09T19:24:19Z</dcterms:created>
  <dcterms:modified xsi:type="dcterms:W3CDTF">2023-05-08T18:48:42Z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0x010100806854C177A3F441A1989E7B731BE753</vt:lpwstr>
  </property>
  <property fmtid="{D5CDD505-2E9C-101B-9397-08002B2CF9AE}" pid="3" name="MediaServiceImageTags">
    <vt:lpwstr/>
  </property>
</Properties>
</file>