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448" r:id="rId5"/>
    <p:sldId id="2462" r:id="rId6"/>
    <p:sldId id="259" r:id="rId7"/>
    <p:sldId id="2451" r:id="rId8"/>
    <p:sldId id="2432" r:id="rId9"/>
    <p:sldId id="2450" r:id="rId10"/>
    <p:sldId id="2457" r:id="rId11"/>
    <p:sldId id="262" r:id="rId12"/>
    <p:sldId id="2454" r:id="rId13"/>
    <p:sldId id="2456" r:id="rId14"/>
    <p:sldId id="2436" r:id="rId15"/>
    <p:sldId id="24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0"/>
    <a:srgbClr val="02058C"/>
    <a:srgbClr val="0307BD"/>
    <a:srgbClr val="7F97FD"/>
    <a:srgbClr val="3E62FC"/>
    <a:srgbClr val="01023B"/>
    <a:srgbClr val="898989"/>
    <a:srgbClr val="2F3342"/>
    <a:srgbClr val="A53F52"/>
    <a:srgbClr val="2C2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DFD92-0852-448F-8D0F-00367A4DD828}" v="2" dt="2023-05-06T04:52:54.668"/>
    <p1510:client id="{A32DA5D4-507D-4701-AA50-AE3D27E831D1}" v="3" dt="2023-05-06T16:16:43.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3" d="100"/>
          <a:sy n="103" d="100"/>
        </p:scale>
        <p:origin x="876" y="96"/>
      </p:cViewPr>
      <p:guideLst>
        <p:guide orient="horz" pos="1992"/>
        <p:guide pos="3840"/>
        <p:guide orient="horz" pos="141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5/6/2023</a:t>
            </a:fld>
            <a:endParaRPr lang="en-US"/>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3</a:t>
            </a:fld>
            <a:endParaRPr lang="en-US"/>
          </a:p>
        </p:txBody>
      </p:sp>
    </p:spTree>
    <p:extLst>
      <p:ext uri="{BB962C8B-B14F-4D97-AF65-F5344CB8AC3E}">
        <p14:creationId xmlns:p14="http://schemas.microsoft.com/office/powerpoint/2010/main" val="16329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10</a:t>
            </a:fld>
            <a:endParaRPr lang="en-US"/>
          </a:p>
        </p:txBody>
      </p:sp>
    </p:spTree>
    <p:extLst>
      <p:ext uri="{BB962C8B-B14F-4D97-AF65-F5344CB8AC3E}">
        <p14:creationId xmlns:p14="http://schemas.microsoft.com/office/powerpoint/2010/main" val="163294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hyperlink" Target="https://huggingface.co/" TargetMode="External"/><Relationship Id="rId5" Type="http://schemas.openxmlformats.org/officeDocument/2006/relationships/hyperlink" Target="https://chat.openai.com/"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p:txBody>
          <a:bodyPr/>
          <a:lstStyle/>
          <a:p>
            <a:r>
              <a:rPr lang="en-US" b="1" spc="0" dirty="0">
                <a:effectLst>
                  <a:outerShdw blurRad="38100" dist="38100" dir="2700000" algn="tl">
                    <a:srgbClr val="000000">
                      <a:alpha val="43137"/>
                    </a:srgbClr>
                  </a:outerShdw>
                </a:effectLst>
                <a:cs typeface="Calibri Light"/>
              </a:rPr>
              <a:t>Artificial intelligence And Clarity</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gradFill>
            <a:gsLst>
              <a:gs pos="0">
                <a:srgbClr val="02058C"/>
              </a:gs>
              <a:gs pos="100000">
                <a:srgbClr val="00A8E0"/>
              </a:gs>
            </a:gsLst>
          </a:gradFill>
        </p:spPr>
        <p:txBody>
          <a:bodyPr vert="horz" lIns="91440" tIns="45720" rIns="91440" bIns="45720" rtlCol="0" anchor="t">
            <a:noAutofit/>
          </a:bodyPr>
          <a:lstStyle/>
          <a:p>
            <a:r>
              <a:rPr lang="en-US" dirty="0">
                <a:cs typeface="Calibri"/>
              </a:rPr>
              <a:t>Chris Reddick &amp; Jeremy LaRose</a:t>
            </a:r>
          </a:p>
        </p:txBody>
      </p:sp>
      <p:sp>
        <p:nvSpPr>
          <p:cNvPr id="2" name="Rectangle 1">
            <a:extLst>
              <a:ext uri="{FF2B5EF4-FFF2-40B4-BE49-F238E27FC236}">
                <a16:creationId xmlns:a16="http://schemas.microsoft.com/office/drawing/2014/main" id="{AE220180-82BD-2B76-05AB-12B282EC218F}"/>
              </a:ext>
            </a:extLst>
          </p:cNvPr>
          <p:cNvSpPr>
            <a:spLocks noGrp="1" noRot="1" noMove="1" noResize="1" noEditPoints="1" noAdjustHandles="1" noChangeArrowheads="1" noChangeShapeType="1"/>
          </p:cNvSpPr>
          <p:nvPr/>
        </p:nvSpPr>
        <p:spPr>
          <a:xfrm>
            <a:off x="10821880" y="5424256"/>
            <a:ext cx="1370120" cy="14337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A787B1DD-0109-B036-EEC5-64AC4CBA0F0F}"/>
              </a:ext>
            </a:extLst>
          </p:cNvPr>
          <p:cNvPicPr>
            <a:picLocks noGrp="1" noRot="1" noChangeAspect="1" noMove="1" noResize="1" noEditPoints="1" noAdjustHandles="1" noChangeArrowheads="1" noChangeShapeType="1" noCrop="1"/>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3376-5069-4C7B-BE6B-A3776D1B47BA}"/>
              </a:ext>
            </a:extLst>
          </p:cNvPr>
          <p:cNvSpPr>
            <a:spLocks noGrp="1"/>
          </p:cNvSpPr>
          <p:nvPr>
            <p:ph type="title"/>
          </p:nvPr>
        </p:nvSpPr>
        <p:spPr/>
        <p:txBody>
          <a:bodyPr/>
          <a:lstStyle/>
          <a:p>
            <a:r>
              <a:rPr lang="en-US"/>
              <a:t>SUMMARY</a:t>
            </a:r>
          </a:p>
        </p:txBody>
      </p:sp>
      <p:pic>
        <p:nvPicPr>
          <p:cNvPr id="6" name="Picture Placeholder 5">
            <a:extLst>
              <a:ext uri="{FF2B5EF4-FFF2-40B4-BE49-F238E27FC236}">
                <a16:creationId xmlns:a16="http://schemas.microsoft.com/office/drawing/2014/main" id="{C07C315A-7CD1-432C-92FA-6B62159B56CA}"/>
              </a:ext>
            </a:extLst>
          </p:cNvPr>
          <p:cNvPicPr>
            <a:picLocks noGrp="1" noChangeAspect="1"/>
          </p:cNvPicPr>
          <p:nvPr>
            <p:ph type="pic" sz="quarter" idx="14"/>
          </p:nvPr>
        </p:nvPicPr>
        <p:blipFill rotWithShape="1">
          <a:blip r:embed="rId3"/>
          <a:srcRect l="27361" r="27361"/>
          <a:stretch/>
        </p:blipFill>
        <p:spPr>
          <a:xfrm>
            <a:off x="-17472" y="0"/>
            <a:ext cx="5416550" cy="6858000"/>
          </a:xfrm>
        </p:spPr>
      </p:pic>
      <p:sp>
        <p:nvSpPr>
          <p:cNvPr id="14" name="Content Placeholder 13">
            <a:extLst>
              <a:ext uri="{FF2B5EF4-FFF2-40B4-BE49-F238E27FC236}">
                <a16:creationId xmlns:a16="http://schemas.microsoft.com/office/drawing/2014/main" id="{79248A72-A597-48DF-A270-3389F5D209C0}"/>
              </a:ext>
            </a:extLst>
          </p:cNvPr>
          <p:cNvSpPr>
            <a:spLocks noGrp="1"/>
          </p:cNvSpPr>
          <p:nvPr>
            <p:ph idx="1"/>
          </p:nvPr>
        </p:nvSpPr>
        <p:spPr>
          <a:xfrm>
            <a:off x="6072704" y="1660945"/>
            <a:ext cx="5669280" cy="4208346"/>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normalizeH="0" baseline="0" noProof="0" dirty="0">
                <a:ln>
                  <a:noFill/>
                </a:ln>
                <a:solidFill>
                  <a:schemeClr val="tx1"/>
                </a:solidFill>
                <a:effectLst/>
                <a:uLnTx/>
                <a:uFillTx/>
                <a:latin typeface="+mn-lt"/>
                <a:ea typeface="+mn-ea"/>
                <a:cs typeface="Biome Light" panose="020B0303030204020804" pitchFamily="34" charset="0"/>
              </a:rPr>
              <a:t>AI </a:t>
            </a:r>
            <a:r>
              <a:rPr lang="en-US" sz="2000" dirty="0">
                <a:cs typeface="Biome Light" panose="020B0303030204020804" pitchFamily="34" charset="0"/>
              </a:rPr>
              <a:t>IS EVOLVING RAPIDLY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cs typeface="Biome Light" panose="020B0303030204020804" pitchFamily="34" charset="0"/>
              </a:rPr>
              <a:t>The Clarity AI Team is dedicated to staying on top of the latest breakthroughs and applications. Clarity’s AI Server is available for team members who are interested (4x A100 GPUs :D)</a:t>
            </a:r>
            <a:endParaRPr kumimoji="0" lang="en-US" b="0" i="0" u="none" strike="noStrike" kern="1200" cap="none" normalizeH="0" baseline="0" noProof="0" dirty="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normalizeH="0" baseline="0" noProof="0" dirty="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normalizeH="0" baseline="0" noProof="0" dirty="0">
                <a:ln>
                  <a:noFill/>
                </a:ln>
                <a:solidFill>
                  <a:schemeClr val="tx1"/>
                </a:solidFill>
                <a:effectLst/>
                <a:uLnTx/>
                <a:uFillTx/>
                <a:latin typeface="+mn-lt"/>
                <a:ea typeface="+mn-ea"/>
                <a:cs typeface="Biome Light" panose="020B0303030204020804" pitchFamily="34" charset="0"/>
              </a:rPr>
              <a:t>THE ADVANTAGE WILL GO TO THE EARLY MOVERS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cs typeface="Biome Light" panose="020B0303030204020804" pitchFamily="34" charset="0"/>
              </a:rPr>
              <a:t>By diving into tooling and integrating it into our products, we can gain a competitive advantage.</a:t>
            </a:r>
            <a:endParaRPr kumimoji="0" lang="en-US" sz="1600" b="0" i="0" u="none" strike="noStrike" kern="1200" cap="none" normalizeH="0" baseline="0" noProof="0" dirty="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normalizeH="0" baseline="0" noProof="0" dirty="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normalizeH="0" baseline="0" noProof="0" dirty="0">
                <a:ln>
                  <a:noFill/>
                </a:ln>
                <a:solidFill>
                  <a:schemeClr val="tx1"/>
                </a:solidFill>
                <a:effectLst/>
                <a:uLnTx/>
                <a:uFillTx/>
                <a:latin typeface="+mn-lt"/>
                <a:ea typeface="+mn-ea"/>
                <a:cs typeface="Biome Light" panose="020B0303030204020804" pitchFamily="34" charset="0"/>
              </a:rPr>
              <a:t>BUILDING THE NEXT GENERATION OF TOOLS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normalizeH="0" baseline="0" noProof="0" dirty="0">
                <a:ln>
                  <a:noFill/>
                </a:ln>
                <a:solidFill>
                  <a:schemeClr val="tx1"/>
                </a:solidFill>
                <a:effectLst/>
                <a:uLnTx/>
                <a:uFillTx/>
                <a:latin typeface="+mn-lt"/>
                <a:ea typeface="+mn-ea"/>
                <a:cs typeface="Biome Light" panose="020B0303030204020804" pitchFamily="34" charset="0"/>
              </a:rPr>
              <a:t>Opportunities exist both in adding AI to our products and the creation of new tools to drive business practices.</a:t>
            </a:r>
          </a:p>
          <a:p>
            <a:endParaRPr lang="en-US" b="1" dirty="0"/>
          </a:p>
        </p:txBody>
      </p:sp>
      <p:sp>
        <p:nvSpPr>
          <p:cNvPr id="16" name="Slide Number Placeholder 15">
            <a:extLst>
              <a:ext uri="{FF2B5EF4-FFF2-40B4-BE49-F238E27FC236}">
                <a16:creationId xmlns:a16="http://schemas.microsoft.com/office/drawing/2014/main" id="{7FA57D11-A25F-4772-8E50-DDB68BE8CB69}"/>
              </a:ext>
            </a:extLst>
          </p:cNvPr>
          <p:cNvSpPr>
            <a:spLocks noGrp="1"/>
          </p:cNvSpPr>
          <p:nvPr>
            <p:ph type="sldNum" sz="quarter" idx="4"/>
          </p:nvPr>
        </p:nvSpPr>
        <p:spPr/>
        <p:txBody>
          <a:bodyPr/>
          <a:lstStyle/>
          <a:p>
            <a:fld id="{8C2E478F-E849-4A8C-AF1F-CBCC78A7CBFA}" type="slidenum">
              <a:rPr lang="en-US" smtClean="0"/>
              <a:t>10</a:t>
            </a:fld>
            <a:endParaRPr lang="en-US"/>
          </a:p>
        </p:txBody>
      </p:sp>
      <p:sp>
        <p:nvSpPr>
          <p:cNvPr id="3" name="Rectangle 2">
            <a:extLst>
              <a:ext uri="{FF2B5EF4-FFF2-40B4-BE49-F238E27FC236}">
                <a16:creationId xmlns:a16="http://schemas.microsoft.com/office/drawing/2014/main" id="{60873CB7-0381-9AC1-A9D9-D924D6460153}"/>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F983DAB8-D76A-4CA8-94F6-C94056F3DF00}"/>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351689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56606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a:gradFill>
            <a:gsLst>
              <a:gs pos="0">
                <a:srgbClr val="0307BD"/>
              </a:gs>
              <a:gs pos="100000">
                <a:srgbClr val="00A8E0"/>
              </a:gs>
            </a:gsLst>
          </a:gradFill>
        </p:spPr>
        <p:txBody>
          <a:bodyPr/>
          <a:lstStyle/>
          <a:p>
            <a:r>
              <a:rPr lang="en-US" dirty="0"/>
              <a:t>THE CLARITY AI TEAM</a:t>
            </a:r>
          </a:p>
        </p:txBody>
      </p:sp>
      <p:sp>
        <p:nvSpPr>
          <p:cNvPr id="5" name="Rectangle 4">
            <a:extLst>
              <a:ext uri="{FF2B5EF4-FFF2-40B4-BE49-F238E27FC236}">
                <a16:creationId xmlns:a16="http://schemas.microsoft.com/office/drawing/2014/main" id="{D6368DF6-8DF4-BC53-F074-8F22288A8665}"/>
              </a:ext>
            </a:extLst>
          </p:cNvPr>
          <p:cNvSpPr/>
          <p:nvPr/>
        </p:nvSpPr>
        <p:spPr>
          <a:xfrm>
            <a:off x="10821880" y="5424257"/>
            <a:ext cx="1370120" cy="1433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couple of people on top of a triangle&#10;&#10;Description automatically generated with low confidence">
            <a:extLst>
              <a:ext uri="{FF2B5EF4-FFF2-40B4-BE49-F238E27FC236}">
                <a16:creationId xmlns:a16="http://schemas.microsoft.com/office/drawing/2014/main" id="{C067CE6D-E941-527B-5363-00A142DA0DCB}"/>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92772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19CA71-FA39-211A-C79C-2D019289D5E5}"/>
              </a:ext>
            </a:extLst>
          </p:cNvPr>
          <p:cNvSpPr>
            <a:spLocks noGrp="1"/>
          </p:cNvSpPr>
          <p:nvPr>
            <p:ph type="sldNum" sz="quarter" idx="11"/>
          </p:nvPr>
        </p:nvSpPr>
        <p:spPr/>
        <p:txBody>
          <a:bodyPr/>
          <a:lstStyle/>
          <a:p>
            <a:fld id="{8C2E478F-E849-4A8C-AF1F-CBCC78A7CBFA}" type="slidenum">
              <a:rPr lang="en-US" smtClean="0"/>
              <a:t>12</a:t>
            </a:fld>
            <a:endParaRPr lang="en-US"/>
          </a:p>
        </p:txBody>
      </p:sp>
      <p:pic>
        <p:nvPicPr>
          <p:cNvPr id="5" name="Picture 4">
            <a:extLst>
              <a:ext uri="{FF2B5EF4-FFF2-40B4-BE49-F238E27FC236}">
                <a16:creationId xmlns:a16="http://schemas.microsoft.com/office/drawing/2014/main" id="{13F1A2FB-8447-416F-25A3-F3618C08133E}"/>
              </a:ext>
            </a:extLst>
          </p:cNvPr>
          <p:cNvPicPr>
            <a:picLocks noChangeAspect="1"/>
          </p:cNvPicPr>
          <p:nvPr/>
        </p:nvPicPr>
        <p:blipFill>
          <a:blip r:embed="rId2"/>
          <a:stretch>
            <a:fillRect/>
          </a:stretch>
        </p:blipFill>
        <p:spPr>
          <a:xfrm>
            <a:off x="1185066" y="1945327"/>
            <a:ext cx="9595104" cy="1159848"/>
          </a:xfrm>
          <a:prstGeom prst="rect">
            <a:avLst/>
          </a:prstGeom>
        </p:spPr>
      </p:pic>
      <p:pic>
        <p:nvPicPr>
          <p:cNvPr id="7" name="Picture 6" descr="A logo with a couple of people on top of a triangle&#10;&#10;Description automatically generated with low confidence">
            <a:extLst>
              <a:ext uri="{FF2B5EF4-FFF2-40B4-BE49-F238E27FC236}">
                <a16:creationId xmlns:a16="http://schemas.microsoft.com/office/drawing/2014/main" id="{48BEE870-ABEE-7751-9834-85E7E7F5DADA}"/>
              </a:ext>
            </a:extLst>
          </p:cNvPr>
          <p:cNvPicPr>
            <a:picLocks noChangeAspect="1"/>
          </p:cNvPicPr>
          <p:nvPr/>
        </p:nvPicPr>
        <p:blipFill>
          <a:blip r:embed="rId3"/>
          <a:stretch>
            <a:fillRect/>
          </a:stretch>
        </p:blipFill>
        <p:spPr>
          <a:xfrm>
            <a:off x="4754880" y="3458798"/>
            <a:ext cx="2455477" cy="2455477"/>
          </a:xfrm>
          <a:prstGeom prst="rect">
            <a:avLst/>
          </a:prstGeom>
        </p:spPr>
      </p:pic>
    </p:spTree>
    <p:extLst>
      <p:ext uri="{BB962C8B-B14F-4D97-AF65-F5344CB8AC3E}">
        <p14:creationId xmlns:p14="http://schemas.microsoft.com/office/powerpoint/2010/main" val="401370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a:xfrm>
            <a:off x="6341320" y="801954"/>
            <a:ext cx="4846320" cy="1435947"/>
          </a:xfrm>
        </p:spPr>
        <p:txBody>
          <a:bodyPr/>
          <a:lstStyle/>
          <a:p>
            <a:r>
              <a:rPr lang="en-US" dirty="0"/>
              <a:t>Agenda</a:t>
            </a:r>
          </a:p>
        </p:txBody>
      </p:sp>
      <p:pic>
        <p:nvPicPr>
          <p:cNvPr id="8" name="Picture Placeholder 7">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rotWithShape="1">
          <a:blip r:embed="rId2"/>
          <a:srcRect l="5556" r="5556"/>
          <a:stretch/>
        </p:blipFill>
        <p:spPr>
          <a:xfrm>
            <a:off x="-17472" y="0"/>
            <a:ext cx="6096000" cy="6858000"/>
          </a:xfrm>
        </p:spPr>
      </p:pic>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a:xfrm>
            <a:off x="6707080" y="2078874"/>
            <a:ext cx="4114800" cy="3798888"/>
          </a:xfrm>
        </p:spPr>
        <p:txBody>
          <a:bodyPr vert="horz" lIns="91440" tIns="45720" rIns="91440" bIns="45720" rtlCol="0" anchor="t">
            <a:noAutofit/>
          </a:bodyPr>
          <a:lstStyle/>
          <a:p>
            <a:pPr marL="285750" indent="-285750">
              <a:buFont typeface="Arial" panose="020B0604020202020204" pitchFamily="34" charset="0"/>
              <a:buChar char="•"/>
            </a:pPr>
            <a:r>
              <a:rPr lang="en-US" sz="2000" spc="0" dirty="0"/>
              <a:t>An Overview of AI and How It Works</a:t>
            </a:r>
          </a:p>
          <a:p>
            <a:pPr marL="285750" indent="-285750">
              <a:buFont typeface="Arial" panose="020B0604020202020204" pitchFamily="34" charset="0"/>
              <a:buChar char="•"/>
            </a:pPr>
            <a:r>
              <a:rPr lang="en-US" sz="2000" spc="0" dirty="0"/>
              <a:t>Our Execution Plan with AI</a:t>
            </a:r>
          </a:p>
          <a:p>
            <a:pPr marL="285750" indent="-285750">
              <a:buFont typeface="Arial" panose="020B0604020202020204" pitchFamily="34" charset="0"/>
              <a:buChar char="•"/>
            </a:pPr>
            <a:r>
              <a:rPr lang="en-US" sz="2000" spc="0" dirty="0"/>
              <a:t>Tools and Libraries</a:t>
            </a:r>
          </a:p>
          <a:p>
            <a:pPr marL="285750" indent="-285750">
              <a:buFont typeface="Arial" panose="020B0604020202020204" pitchFamily="34" charset="0"/>
              <a:buChar char="•"/>
            </a:pPr>
            <a:r>
              <a:rPr lang="en-US" sz="2000" spc="0" dirty="0"/>
              <a:t>Augmenting Our Day-To-Day Work</a:t>
            </a:r>
            <a:r>
              <a:rPr lang="en-US" sz="1600" spc="0" dirty="0"/>
              <a:t>	</a:t>
            </a:r>
          </a:p>
          <a:p>
            <a:endParaRPr lang="en-US" sz="1400" dirty="0"/>
          </a:p>
        </p:txBody>
      </p:sp>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2</a:t>
            </a:fld>
            <a:endParaRPr lang="en-US"/>
          </a:p>
        </p:txBody>
      </p:sp>
      <p:sp>
        <p:nvSpPr>
          <p:cNvPr id="3" name="Rectangle 2">
            <a:extLst>
              <a:ext uri="{FF2B5EF4-FFF2-40B4-BE49-F238E27FC236}">
                <a16:creationId xmlns:a16="http://schemas.microsoft.com/office/drawing/2014/main" id="{D0C55E06-173C-F68B-8A9D-5DCF6345B177}"/>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0CE5EC66-143E-7429-D1A5-0B092E8BED1D}"/>
              </a:ext>
            </a:extLst>
          </p:cNvPr>
          <p:cNvPicPr/>
          <p:nvPr/>
        </p:nvPicPr>
        <p:blipFill>
          <a:blip r:embed="rId3"/>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164909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p:txBody>
          <a:bodyPr/>
          <a:lstStyle/>
          <a:p>
            <a:r>
              <a:rPr lang="en-US" sz="3600" dirty="0"/>
              <a:t>How Does AI work?</a:t>
            </a:r>
          </a:p>
        </p:txBody>
      </p:sp>
      <p:pic>
        <p:nvPicPr>
          <p:cNvPr id="5" name="Picture Placeholder 4">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a:srcRect l="27751" r="27751"/>
          <a:stretch/>
        </p:blipFill>
        <p:spPr>
          <a:xfrm>
            <a:off x="-1" y="0"/>
            <a:ext cx="5416550" cy="6846932"/>
          </a:xfrm>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775452" y="1683074"/>
            <a:ext cx="3017520" cy="464871"/>
          </a:xfrm>
          <a:gradFill>
            <a:gsLst>
              <a:gs pos="0">
                <a:schemeClr val="accent5"/>
              </a:gs>
              <a:gs pos="100000">
                <a:srgbClr val="00A8E0"/>
              </a:gs>
            </a:gsLst>
          </a:gradFill>
        </p:spPr>
        <p:txBody>
          <a:bodyPr/>
          <a:lstStyle/>
          <a:p>
            <a:r>
              <a:rPr lang="en-US" dirty="0"/>
              <a:t>A Brief Glimpse</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024979" y="2367348"/>
            <a:ext cx="4646246" cy="2218585"/>
          </a:xfrm>
        </p:spPr>
        <p:txBody>
          <a:bodyPr>
            <a:normAutofit/>
          </a:bodyPr>
          <a:lstStyle/>
          <a:p>
            <a:pPr>
              <a:lnSpc>
                <a:spcPct val="100000"/>
              </a:lnSpc>
            </a:pPr>
            <a:r>
              <a:rPr lang="en-US" sz="1600" dirty="0">
                <a:cs typeface="Biome Light" panose="020B0303030204020804" pitchFamily="34" charset="0"/>
              </a:rPr>
              <a:t>Understanding AI/Machine Learning:</a:t>
            </a:r>
            <a:br>
              <a:rPr lang="en-US" sz="1600">
                <a:cs typeface="Biome Light" panose="020B0303030204020804" pitchFamily="34" charset="0"/>
              </a:rPr>
            </a:br>
            <a:r>
              <a:rPr lang="en-US" sz="1600">
                <a:cs typeface="Biome Light" panose="020B0303030204020804" pitchFamily="34" charset="0"/>
              </a:rPr>
              <a:t>https://www.youtube.com/watch?v=bfmFfD2RIcg</a:t>
            </a:r>
            <a:endParaRPr lang="en-US" sz="1600" dirty="0">
              <a:cs typeface="Biome Light" panose="020B0303030204020804" pitchFamily="34" charset="0"/>
            </a:endParaRP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3</a:t>
            </a:fld>
            <a:endParaRPr lang="en-US"/>
          </a:p>
        </p:txBody>
      </p:sp>
      <p:sp>
        <p:nvSpPr>
          <p:cNvPr id="2" name="Rectangle 1">
            <a:extLst>
              <a:ext uri="{FF2B5EF4-FFF2-40B4-BE49-F238E27FC236}">
                <a16:creationId xmlns:a16="http://schemas.microsoft.com/office/drawing/2014/main" id="{F628B2DF-5AD6-1A9B-CCE9-B04C35713C4E}"/>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ouple of people on top of a triangle&#10;&#10;Description automatically generated with low confidence">
            <a:extLst>
              <a:ext uri="{FF2B5EF4-FFF2-40B4-BE49-F238E27FC236}">
                <a16:creationId xmlns:a16="http://schemas.microsoft.com/office/drawing/2014/main" id="{128E0D7E-FDF3-62C9-96C4-594670EE7DEC}"/>
              </a:ext>
            </a:extLst>
          </p:cNvPr>
          <p:cNvPicPr/>
          <p:nvPr/>
        </p:nvPicPr>
        <p:blipFill>
          <a:blip r:embed="rId4"/>
          <a:stretch>
            <a:fillRect/>
          </a:stretch>
        </p:blipFill>
        <p:spPr>
          <a:xfrm>
            <a:off x="10919534" y="5514852"/>
            <a:ext cx="1272466" cy="1272466"/>
          </a:xfrm>
          <a:prstGeom prst="rect">
            <a:avLst/>
          </a:prstGeom>
        </p:spPr>
      </p:pic>
      <p:pic>
        <p:nvPicPr>
          <p:cNvPr id="2050" name="Picture 2">
            <a:extLst>
              <a:ext uri="{FF2B5EF4-FFF2-40B4-BE49-F238E27FC236}">
                <a16:creationId xmlns:a16="http://schemas.microsoft.com/office/drawing/2014/main" id="{1DBC8D82-6230-F558-67B0-D374CA14A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483" y="2935367"/>
            <a:ext cx="5181923" cy="314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7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fontScale="90000"/>
          </a:bodyPr>
          <a:lstStyle/>
          <a:p>
            <a:r>
              <a:rPr lang="en-US" dirty="0"/>
              <a:t>Artificial intelligence</a:t>
            </a:r>
            <a:endParaRPr lang="en-US"/>
          </a:p>
        </p:txBody>
      </p:sp>
      <p:pic>
        <p:nvPicPr>
          <p:cNvPr id="8" name="Picture Placeholder 7">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2"/>
          <a:srcRect l="27810" r="27810"/>
          <a:stretch/>
        </p:blipFill>
        <p:spPr>
          <a:xfrm>
            <a:off x="-17473" y="0"/>
            <a:ext cx="6096000" cy="6867922"/>
          </a:xfrm>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6202680" y="4393374"/>
            <a:ext cx="2834640" cy="365125"/>
          </a:xfrm>
          <a:gradFill>
            <a:gsLst>
              <a:gs pos="0">
                <a:srgbClr val="0307BD"/>
              </a:gs>
              <a:gs pos="100000">
                <a:srgbClr val="00A8E0"/>
              </a:gs>
            </a:gsLst>
          </a:gradFill>
        </p:spPr>
        <p:txBody>
          <a:bodyPr/>
          <a:lstStyle/>
          <a:p>
            <a:r>
              <a:rPr lang="en-US"/>
              <a:t>Let’s Dive In</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a:lstStyle/>
          <a:p>
            <a:fld id="{8C2E478F-E849-4A8C-AF1F-CBCC78A7CBFA}" type="slidenum">
              <a:rPr lang="en-US" smtClean="0"/>
              <a:t>4</a:t>
            </a:fld>
            <a:endParaRPr lang="en-US"/>
          </a:p>
        </p:txBody>
      </p:sp>
      <p:sp>
        <p:nvSpPr>
          <p:cNvPr id="4" name="Rectangle 3">
            <a:extLst>
              <a:ext uri="{FF2B5EF4-FFF2-40B4-BE49-F238E27FC236}">
                <a16:creationId xmlns:a16="http://schemas.microsoft.com/office/drawing/2014/main" id="{7C06D7AA-6E42-A036-D1BD-EAFA768908E4}"/>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couple of people on top of a triangle&#10;&#10;Description automatically generated with low confidence">
            <a:extLst>
              <a:ext uri="{FF2B5EF4-FFF2-40B4-BE49-F238E27FC236}">
                <a16:creationId xmlns:a16="http://schemas.microsoft.com/office/drawing/2014/main" id="{00ACF6FD-E7DA-61B1-EC89-47406663098A}"/>
              </a:ext>
            </a:extLst>
          </p:cNvPr>
          <p:cNvPicPr/>
          <p:nvPr/>
        </p:nvPicPr>
        <p:blipFill>
          <a:blip r:embed="rId3"/>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294476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A247-2F35-4FB8-903D-FB32D7B852D9}"/>
              </a:ext>
            </a:extLst>
          </p:cNvPr>
          <p:cNvSpPr>
            <a:spLocks noGrp="1"/>
          </p:cNvSpPr>
          <p:nvPr>
            <p:ph type="title"/>
          </p:nvPr>
        </p:nvSpPr>
        <p:spPr/>
        <p:txBody>
          <a:bodyPr/>
          <a:lstStyle/>
          <a:p>
            <a:r>
              <a:rPr lang="en-US" dirty="0"/>
              <a:t>Rapidly advancing technology</a:t>
            </a:r>
          </a:p>
        </p:txBody>
      </p:sp>
      <p:sp>
        <p:nvSpPr>
          <p:cNvPr id="3" name="Slide Number Placeholder 2">
            <a:extLst>
              <a:ext uri="{FF2B5EF4-FFF2-40B4-BE49-F238E27FC236}">
                <a16:creationId xmlns:a16="http://schemas.microsoft.com/office/drawing/2014/main" id="{FBDE7135-9153-4AEB-AC1F-4B951B7A76F2}"/>
              </a:ext>
            </a:extLst>
          </p:cNvPr>
          <p:cNvSpPr>
            <a:spLocks noGrp="1"/>
          </p:cNvSpPr>
          <p:nvPr>
            <p:ph type="sldNum" sz="quarter" idx="11"/>
          </p:nvPr>
        </p:nvSpPr>
        <p:spPr/>
        <p:txBody>
          <a:bodyPr/>
          <a:lstStyle/>
          <a:p>
            <a:fld id="{8C2E478F-E849-4A8C-AF1F-CBCC78A7CBFA}" type="slidenum">
              <a:rPr lang="en-US" smtClean="0"/>
              <a:t>5</a:t>
            </a:fld>
            <a:endParaRPr lang="en-US"/>
          </a:p>
        </p:txBody>
      </p:sp>
      <p:pic>
        <p:nvPicPr>
          <p:cNvPr id="5" name="Picture 4">
            <a:extLst>
              <a:ext uri="{FF2B5EF4-FFF2-40B4-BE49-F238E27FC236}">
                <a16:creationId xmlns:a16="http://schemas.microsoft.com/office/drawing/2014/main" id="{621242CE-D2B7-5E00-DEDF-B5A7A4492D3E}"/>
              </a:ext>
            </a:extLst>
          </p:cNvPr>
          <p:cNvPicPr>
            <a:picLocks noChangeAspect="1"/>
          </p:cNvPicPr>
          <p:nvPr/>
        </p:nvPicPr>
        <p:blipFill>
          <a:blip r:embed="rId2"/>
          <a:stretch>
            <a:fillRect/>
          </a:stretch>
        </p:blipFill>
        <p:spPr>
          <a:xfrm>
            <a:off x="2941096" y="1423282"/>
            <a:ext cx="6632810" cy="5213444"/>
          </a:xfrm>
          <a:prstGeom prst="rect">
            <a:avLst/>
          </a:prstGeom>
        </p:spPr>
      </p:pic>
      <p:sp>
        <p:nvSpPr>
          <p:cNvPr id="4" name="Rectangle 3">
            <a:extLst>
              <a:ext uri="{FF2B5EF4-FFF2-40B4-BE49-F238E27FC236}">
                <a16:creationId xmlns:a16="http://schemas.microsoft.com/office/drawing/2014/main" id="{3CA22E79-CED0-58BF-4D5C-C7FA29610698}"/>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a couple of people on top of a triangle&#10;&#10;Description automatically generated with low confidence">
            <a:extLst>
              <a:ext uri="{FF2B5EF4-FFF2-40B4-BE49-F238E27FC236}">
                <a16:creationId xmlns:a16="http://schemas.microsoft.com/office/drawing/2014/main" id="{E8817926-CCFA-64C6-1517-65E00A2B038D}"/>
              </a:ext>
            </a:extLst>
          </p:cNvPr>
          <p:cNvPicPr/>
          <p:nvPr/>
        </p:nvPicPr>
        <p:blipFill>
          <a:blip r:embed="rId3"/>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86947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close up of computer code">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t="7813" b="7813"/>
          <a:stretch/>
        </p:blipFill>
        <p:spPr>
          <a:xfrm>
            <a:off x="-17472" y="0"/>
            <a:ext cx="12192000" cy="6858000"/>
          </a:xfrm>
        </p:spPr>
      </p:pic>
      <p:sp>
        <p:nvSpPr>
          <p:cNvPr id="5" name="Title 4">
            <a:extLst>
              <a:ext uri="{FF2B5EF4-FFF2-40B4-BE49-F238E27FC236}">
                <a16:creationId xmlns:a16="http://schemas.microsoft.com/office/drawing/2014/main" id="{14AB6F96-E5E8-4B40-A18C-2D078D1C2D4F}"/>
              </a:ext>
            </a:extLst>
          </p:cNvPr>
          <p:cNvSpPr>
            <a:spLocks noGrp="1"/>
          </p:cNvSpPr>
          <p:nvPr>
            <p:ph type="title"/>
          </p:nvPr>
        </p:nvSpPr>
        <p:spPr>
          <a:xfrm>
            <a:off x="4021128" y="5514852"/>
            <a:ext cx="4114800" cy="421480"/>
          </a:xfrm>
          <a:gradFill>
            <a:gsLst>
              <a:gs pos="0">
                <a:srgbClr val="0307BD"/>
              </a:gs>
              <a:gs pos="100000">
                <a:srgbClr val="00A8E0"/>
              </a:gs>
            </a:gsLst>
          </a:gradFill>
        </p:spPr>
        <p:txBody>
          <a:bodyPr>
            <a:normAutofit fontScale="90000"/>
          </a:bodyPr>
          <a:lstStyle/>
          <a:p>
            <a:r>
              <a:rPr lang="en-US" dirty="0"/>
              <a:t>David shim, </a:t>
            </a:r>
            <a:r>
              <a:rPr lang="en-US" dirty="0" err="1"/>
              <a:t>ceo</a:t>
            </a:r>
            <a:r>
              <a:rPr lang="en-US" dirty="0"/>
              <a:t> of read.ai</a:t>
            </a:r>
            <a:br>
              <a:rPr lang="en-US" dirty="0"/>
            </a:br>
            <a:r>
              <a:rPr lang="en-US" dirty="0"/>
              <a:t>Former </a:t>
            </a:r>
            <a:r>
              <a:rPr lang="en-US" dirty="0" err="1"/>
              <a:t>Ceo</a:t>
            </a:r>
            <a:r>
              <a:rPr lang="en-US" dirty="0"/>
              <a:t> of Foursquare</a:t>
            </a:r>
          </a:p>
        </p:txBody>
      </p:sp>
      <p:sp>
        <p:nvSpPr>
          <p:cNvPr id="2" name="Text Placeholder 1">
            <a:extLst>
              <a:ext uri="{FF2B5EF4-FFF2-40B4-BE49-F238E27FC236}">
                <a16:creationId xmlns:a16="http://schemas.microsoft.com/office/drawing/2014/main" id="{DAF72BBC-FC90-4B63-96CA-ABED853DBAD0}"/>
              </a:ext>
            </a:extLst>
          </p:cNvPr>
          <p:cNvSpPr>
            <a:spLocks noGrp="1"/>
          </p:cNvSpPr>
          <p:nvPr>
            <p:ph type="body" sz="quarter" idx="11"/>
          </p:nvPr>
        </p:nvSpPr>
        <p:spPr>
          <a:xfrm>
            <a:off x="1478756" y="1431705"/>
            <a:ext cx="9234488" cy="2651443"/>
          </a:xfrm>
        </p:spPr>
        <p:txBody>
          <a:bodyPr/>
          <a:lstStyle/>
          <a:p>
            <a:r>
              <a:rPr lang="en-US" sz="2400" b="0" i="0" dirty="0">
                <a:effectLst/>
              </a:rPr>
              <a:t>It won’t be a surprise to see in the next 24 months, multiple billion-dollar companies built on top of </a:t>
            </a:r>
            <a:r>
              <a:rPr lang="en-US" sz="2400" b="0" i="0" dirty="0" err="1">
                <a:effectLst/>
              </a:rPr>
              <a:t>OpenAI’s</a:t>
            </a:r>
            <a:r>
              <a:rPr lang="en-US" sz="2400" b="0" i="0" dirty="0">
                <a:effectLst/>
              </a:rPr>
              <a:t> foundational models. The startups that will be the most successful won’t be the best at prompt engineering, which is the focus today, rather success will be found in what novel data and use case they incorporate into </a:t>
            </a:r>
            <a:r>
              <a:rPr lang="en-US" sz="2400" b="0" i="0" dirty="0" err="1">
                <a:effectLst/>
              </a:rPr>
              <a:t>OpenAI’s</a:t>
            </a:r>
            <a:r>
              <a:rPr lang="en-US" sz="2400" b="0" i="0" dirty="0">
                <a:effectLst/>
              </a:rPr>
              <a:t> models. This novel data and application will be the moat that establishes the next set of AI unicorns.</a:t>
            </a:r>
            <a:endParaRPr lang="en-US" sz="2400" dirty="0"/>
          </a:p>
        </p:txBody>
      </p:sp>
      <p:sp>
        <p:nvSpPr>
          <p:cNvPr id="6" name="Rectangle 5">
            <a:extLst>
              <a:ext uri="{FF2B5EF4-FFF2-40B4-BE49-F238E27FC236}">
                <a16:creationId xmlns:a16="http://schemas.microsoft.com/office/drawing/2014/main" id="{A0206299-21DA-FA09-4161-EB00E93E540B}"/>
              </a:ext>
            </a:extLst>
          </p:cNvPr>
          <p:cNvSpPr/>
          <p:nvPr/>
        </p:nvSpPr>
        <p:spPr>
          <a:xfrm>
            <a:off x="10821880" y="5424257"/>
            <a:ext cx="1370120" cy="1433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couple of people on top of a triangle&#10;&#10;Description automatically generated with low confidence">
            <a:extLst>
              <a:ext uri="{FF2B5EF4-FFF2-40B4-BE49-F238E27FC236}">
                <a16:creationId xmlns:a16="http://schemas.microsoft.com/office/drawing/2014/main" id="{0A17590B-47F8-9533-4806-3B486DE28C77}"/>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83977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a:bodyPr>
          <a:lstStyle/>
          <a:p>
            <a:r>
              <a:rPr lang="en-US"/>
              <a:t>What’s next</a:t>
            </a:r>
          </a:p>
        </p:txBody>
      </p:sp>
      <p:pic>
        <p:nvPicPr>
          <p:cNvPr id="13" name="Picture Placeholder 12">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2"/>
          <a:srcRect t="5661" b="5661"/>
          <a:stretch/>
        </p:blipFill>
        <p:spPr/>
      </p:pic>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096000" y="4378134"/>
            <a:ext cx="2377440" cy="365125"/>
          </a:xfrm>
          <a:gradFill>
            <a:gsLst>
              <a:gs pos="0">
                <a:schemeClr val="accent5"/>
              </a:gs>
              <a:gs pos="100000">
                <a:srgbClr val="00A8E0"/>
              </a:gs>
            </a:gsLst>
          </a:gradFill>
        </p:spPr>
        <p:txBody>
          <a:bodyPr/>
          <a:lstStyle/>
          <a:p>
            <a:r>
              <a:rPr lang="en-US" spc="300"/>
              <a:t>LOOKING AHEAD</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7</a:t>
            </a:fld>
            <a:endParaRPr lang="en-US"/>
          </a:p>
        </p:txBody>
      </p:sp>
      <p:sp>
        <p:nvSpPr>
          <p:cNvPr id="4" name="Rectangle 3">
            <a:extLst>
              <a:ext uri="{FF2B5EF4-FFF2-40B4-BE49-F238E27FC236}">
                <a16:creationId xmlns:a16="http://schemas.microsoft.com/office/drawing/2014/main" id="{7ECFD360-3BA0-7B97-9238-F7F96ADF9564}"/>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a couple of people on top of a triangle&#10;&#10;Description automatically generated with low confidence">
            <a:extLst>
              <a:ext uri="{FF2B5EF4-FFF2-40B4-BE49-F238E27FC236}">
                <a16:creationId xmlns:a16="http://schemas.microsoft.com/office/drawing/2014/main" id="{244B53BC-6916-4CC0-4D35-8356DDB73189}"/>
              </a:ext>
            </a:extLst>
          </p:cNvPr>
          <p:cNvPicPr/>
          <p:nvPr/>
        </p:nvPicPr>
        <p:blipFill>
          <a:blip r:embed="rId3"/>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316440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anchor="ctr">
            <a:normAutofit/>
          </a:bodyPr>
          <a:lstStyle/>
          <a:p>
            <a:pPr algn="ctr"/>
            <a:r>
              <a:rPr lang="en-US" sz="4800" spc="300" dirty="0"/>
              <a:t>EMBRACING the EVOLUTION</a:t>
            </a:r>
          </a:p>
        </p:txBody>
      </p:sp>
      <p:pic>
        <p:nvPicPr>
          <p:cNvPr id="15" name="Picture Placeholder 14">
            <a:extLst>
              <a:ext uri="{FF2B5EF4-FFF2-40B4-BE49-F238E27FC236}">
                <a16:creationId xmlns:a16="http://schemas.microsoft.com/office/drawing/2014/main" id="{4B696E0D-78B0-41A4-A40D-7A4F6E88FEB7}"/>
              </a:ext>
            </a:extLst>
          </p:cNvPr>
          <p:cNvPicPr>
            <a:picLocks noGrp="1" noChangeAspect="1"/>
          </p:cNvPicPr>
          <p:nvPr>
            <p:ph type="pic" sz="quarter" idx="10"/>
          </p:nvPr>
        </p:nvPicPr>
        <p:blipFill>
          <a:blip r:embed="rId2"/>
          <a:srcRect l="16727" r="16727"/>
          <a:stretch/>
        </p:blipFill>
        <p:spPr/>
      </p:pic>
      <p:pic>
        <p:nvPicPr>
          <p:cNvPr id="10" name="Picture Placeholder 9">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3"/>
          <a:srcRect t="10518" b="10518"/>
          <a:stretch/>
        </p:blipFill>
        <p:spPr/>
      </p:pic>
      <p:sp>
        <p:nvSpPr>
          <p:cNvPr id="4" name="Text Placeholder 3">
            <a:extLst>
              <a:ext uri="{FF2B5EF4-FFF2-40B4-BE49-F238E27FC236}">
                <a16:creationId xmlns:a16="http://schemas.microsoft.com/office/drawing/2014/main" id="{CC409A73-2FDB-4725-9558-77B4ACF929B3}"/>
              </a:ext>
            </a:extLst>
          </p:cNvPr>
          <p:cNvSpPr>
            <a:spLocks noGrp="1"/>
          </p:cNvSpPr>
          <p:nvPr>
            <p:ph type="body" idx="1"/>
          </p:nvPr>
        </p:nvSpPr>
        <p:spPr/>
        <p:txBody>
          <a:bodyPr>
            <a:noAutofit/>
          </a:bodyPr>
          <a:lstStyle/>
          <a:p>
            <a:r>
              <a:rPr lang="en-US" spc="300" dirty="0">
                <a:solidFill>
                  <a:schemeClr val="tx1"/>
                </a:solidFill>
              </a:rPr>
              <a:t>AUGMENTED WORKFLOWS</a:t>
            </a:r>
          </a:p>
        </p:txBody>
      </p:sp>
      <p:sp>
        <p:nvSpPr>
          <p:cNvPr id="6" name="Text Placeholder 5">
            <a:extLst>
              <a:ext uri="{FF2B5EF4-FFF2-40B4-BE49-F238E27FC236}">
                <a16:creationId xmlns:a16="http://schemas.microsoft.com/office/drawing/2014/main" id="{5FBB0776-0624-4A97-8BD3-03CF602288BA}"/>
              </a:ext>
            </a:extLst>
          </p:cNvPr>
          <p:cNvSpPr>
            <a:spLocks noGrp="1"/>
          </p:cNvSpPr>
          <p:nvPr>
            <p:ph type="body" sz="quarter" idx="3"/>
          </p:nvPr>
        </p:nvSpPr>
        <p:spPr/>
        <p:txBody>
          <a:bodyPr>
            <a:noAutofit/>
          </a:bodyPr>
          <a:lstStyle/>
          <a:p>
            <a:r>
              <a:rPr lang="en-US" spc="300" dirty="0">
                <a:solidFill>
                  <a:schemeClr val="tx1"/>
                </a:solidFill>
              </a:rPr>
              <a:t>BUSINESS PRIORITIES</a:t>
            </a:r>
          </a:p>
        </p:txBody>
      </p:sp>
      <p:sp>
        <p:nvSpPr>
          <p:cNvPr id="5" name="Content Placeholder 4">
            <a:extLst>
              <a:ext uri="{FF2B5EF4-FFF2-40B4-BE49-F238E27FC236}">
                <a16:creationId xmlns:a16="http://schemas.microsoft.com/office/drawing/2014/main" id="{56D0F54D-A602-4D35-8BE1-6B9BE8078989}"/>
              </a:ext>
            </a:extLst>
          </p:cNvPr>
          <p:cNvSpPr>
            <a:spLocks noGrp="1"/>
          </p:cNvSpPr>
          <p:nvPr>
            <p:ph sz="half" idx="2"/>
          </p:nvPr>
        </p:nvSpPr>
        <p:spPr/>
        <p:txBody>
          <a:bodyPr>
            <a:normAutofit/>
          </a:bodyPr>
          <a:lstStyle/>
          <a:p>
            <a:pPr>
              <a:lnSpc>
                <a:spcPct val="100000"/>
              </a:lnSpc>
              <a:buFont typeface="Wingdings" panose="05000000000000000000" pitchFamily="2" charset="2"/>
              <a:buChar char="§"/>
            </a:pPr>
            <a:r>
              <a:rPr lang="en-US" sz="1800" dirty="0">
                <a:solidFill>
                  <a:schemeClr val="tx1"/>
                </a:solidFill>
              </a:rPr>
              <a:t>Consider how to utilize AI in your day-to-day</a:t>
            </a:r>
          </a:p>
          <a:p>
            <a:pPr>
              <a:lnSpc>
                <a:spcPct val="100000"/>
              </a:lnSpc>
              <a:buFont typeface="Wingdings" panose="05000000000000000000" pitchFamily="2" charset="2"/>
              <a:buChar char="§"/>
            </a:pPr>
            <a:r>
              <a:rPr lang="en-US" sz="1800" dirty="0"/>
              <a:t>Breaking developments weekly -- new tools developing rapidly</a:t>
            </a:r>
          </a:p>
          <a:p>
            <a:pPr>
              <a:lnSpc>
                <a:spcPct val="100000"/>
              </a:lnSpc>
              <a:buFont typeface="Wingdings" panose="05000000000000000000" pitchFamily="2" charset="2"/>
              <a:buChar char="§"/>
            </a:pPr>
            <a:r>
              <a:rPr lang="en-US" sz="1800" dirty="0">
                <a:solidFill>
                  <a:schemeClr val="tx1"/>
                </a:solidFill>
              </a:rPr>
              <a:t>Creativity is </a:t>
            </a:r>
            <a:r>
              <a:rPr lang="en-US" sz="1800" dirty="0"/>
              <a:t>king</a:t>
            </a:r>
            <a:endParaRPr lang="en-US" sz="1800" dirty="0">
              <a:solidFill>
                <a:schemeClr val="tx1"/>
              </a:solidFill>
            </a:endParaRPr>
          </a:p>
          <a:p>
            <a:pPr>
              <a:lnSpc>
                <a:spcPct val="100000"/>
              </a:lnSpc>
              <a:buFont typeface="Wingdings" panose="05000000000000000000" pitchFamily="2" charset="2"/>
              <a:buChar char="§"/>
            </a:pPr>
            <a:r>
              <a:rPr lang="en-US" sz="1800" dirty="0">
                <a:solidFill>
                  <a:schemeClr val="tx1"/>
                </a:solidFill>
              </a:rPr>
              <a:t>First-mover competitive advantage</a:t>
            </a:r>
          </a:p>
        </p:txBody>
      </p:sp>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p:txBody>
          <a:bodyPr>
            <a:normAutofit/>
          </a:bodyPr>
          <a:lstStyle/>
          <a:p>
            <a:pPr>
              <a:lnSpc>
                <a:spcPct val="100000"/>
              </a:lnSpc>
              <a:buFont typeface="Wingdings" panose="05000000000000000000" pitchFamily="2" charset="2"/>
              <a:buChar char="§"/>
            </a:pPr>
            <a:r>
              <a:rPr lang="en-US" sz="1800" dirty="0"/>
              <a:t>Automate repetitive tasks</a:t>
            </a:r>
          </a:p>
          <a:p>
            <a:pPr>
              <a:lnSpc>
                <a:spcPct val="100000"/>
              </a:lnSpc>
              <a:buFont typeface="Wingdings" panose="05000000000000000000" pitchFamily="2" charset="2"/>
              <a:buChar char="§"/>
            </a:pPr>
            <a:r>
              <a:rPr lang="en-US" sz="1800" dirty="0">
                <a:solidFill>
                  <a:schemeClr val="tx1"/>
                </a:solidFill>
              </a:rPr>
              <a:t>Form a partnership with the tooling available</a:t>
            </a:r>
          </a:p>
          <a:p>
            <a:pPr>
              <a:lnSpc>
                <a:spcPct val="100000"/>
              </a:lnSpc>
              <a:buFont typeface="Wingdings" panose="05000000000000000000" pitchFamily="2" charset="2"/>
              <a:buChar char="§"/>
            </a:pPr>
            <a:r>
              <a:rPr lang="en-US" sz="1800" dirty="0">
                <a:solidFill>
                  <a:schemeClr val="tx1"/>
                </a:solidFill>
              </a:rPr>
              <a:t>Creating your personal assistant</a:t>
            </a:r>
          </a:p>
          <a:p>
            <a:pPr>
              <a:lnSpc>
                <a:spcPct val="100000"/>
              </a:lnSpc>
              <a:buFont typeface="Wingdings" panose="05000000000000000000" pitchFamily="2" charset="2"/>
              <a:buChar char="§"/>
            </a:pPr>
            <a:r>
              <a:rPr lang="en-US" sz="1800" dirty="0">
                <a:solidFill>
                  <a:schemeClr val="tx1"/>
                </a:solidFill>
              </a:rPr>
              <a:t>Adding the tool to your kit</a:t>
            </a:r>
          </a:p>
          <a:p>
            <a:pPr marL="0" indent="0">
              <a:lnSpc>
                <a:spcPct val="100000"/>
              </a:lnSpc>
              <a:buNone/>
            </a:pPr>
            <a:endParaRPr lang="en-US" sz="1400" dirty="0">
              <a:solidFill>
                <a:schemeClr val="tx1"/>
              </a:solidFill>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t>8</a:t>
            </a:fld>
            <a:endParaRPr lang="en-US"/>
          </a:p>
        </p:txBody>
      </p:sp>
      <p:sp>
        <p:nvSpPr>
          <p:cNvPr id="2" name="Rectangle 1">
            <a:extLst>
              <a:ext uri="{FF2B5EF4-FFF2-40B4-BE49-F238E27FC236}">
                <a16:creationId xmlns:a16="http://schemas.microsoft.com/office/drawing/2014/main" id="{ED3AD92E-1C2D-64D6-03B8-350AC85E94A5}"/>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ouple of people on top of a triangle&#10;&#10;Description automatically generated with low confidence">
            <a:extLst>
              <a:ext uri="{FF2B5EF4-FFF2-40B4-BE49-F238E27FC236}">
                <a16:creationId xmlns:a16="http://schemas.microsoft.com/office/drawing/2014/main" id="{8903285F-8C6F-F963-513F-90F0D1247C72}"/>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161926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p:txBody>
          <a:bodyPr anchor="ctr">
            <a:normAutofit/>
          </a:bodyPr>
          <a:lstStyle/>
          <a:p>
            <a:pPr algn="ctr"/>
            <a:r>
              <a:rPr lang="en-US" sz="4800" spc="300" dirty="0"/>
              <a:t>Tools and libraries</a:t>
            </a:r>
          </a:p>
        </p:txBody>
      </p:sp>
      <p:pic>
        <p:nvPicPr>
          <p:cNvPr id="14" name="Picture Placeholder 13">
            <a:extLst>
              <a:ext uri="{FF2B5EF4-FFF2-40B4-BE49-F238E27FC236}">
                <a16:creationId xmlns:a16="http://schemas.microsoft.com/office/drawing/2014/main" id="{0FFF32E4-AD91-40FC-9DF7-A3354578229E}"/>
              </a:ext>
            </a:extLst>
          </p:cNvPr>
          <p:cNvPicPr>
            <a:picLocks noGrp="1" noChangeAspect="1"/>
          </p:cNvPicPr>
          <p:nvPr>
            <p:ph type="pic" sz="quarter" idx="10"/>
          </p:nvPr>
        </p:nvPicPr>
        <p:blipFill>
          <a:blip r:embed="rId2"/>
          <a:srcRect t="300" b="300"/>
          <a:stretch/>
        </p:blipFill>
        <p:spPr/>
      </p:pic>
      <p:pic>
        <p:nvPicPr>
          <p:cNvPr id="16" name="Picture Placeholder 15">
            <a:extLst>
              <a:ext uri="{FF2B5EF4-FFF2-40B4-BE49-F238E27FC236}">
                <a16:creationId xmlns:a16="http://schemas.microsoft.com/office/drawing/2014/main" id="{50D4325D-C08E-44CB-8E25-A519866BD2D3}"/>
              </a:ext>
            </a:extLst>
          </p:cNvPr>
          <p:cNvPicPr>
            <a:picLocks noGrp="1" noChangeAspect="1"/>
          </p:cNvPicPr>
          <p:nvPr>
            <p:ph type="pic" sz="quarter" idx="11"/>
          </p:nvPr>
        </p:nvPicPr>
        <p:blipFill>
          <a:blip r:embed="rId3"/>
          <a:srcRect l="1956" r="1956"/>
          <a:stretch/>
        </p:blipFill>
        <p:spPr/>
      </p:pic>
      <p:pic>
        <p:nvPicPr>
          <p:cNvPr id="19" name="Picture Placeholder 18">
            <a:extLst>
              <a:ext uri="{FF2B5EF4-FFF2-40B4-BE49-F238E27FC236}">
                <a16:creationId xmlns:a16="http://schemas.microsoft.com/office/drawing/2014/main" id="{FB89929D-9F1B-48CA-B694-B0344FFC9F65}"/>
              </a:ext>
            </a:extLst>
          </p:cNvPr>
          <p:cNvPicPr>
            <a:picLocks noGrp="1" noChangeAspect="1"/>
          </p:cNvPicPr>
          <p:nvPr>
            <p:ph type="pic" sz="quarter" idx="12"/>
          </p:nvPr>
        </p:nvPicPr>
        <p:blipFill>
          <a:blip r:embed="rId4"/>
          <a:srcRect l="244" r="244"/>
          <a:stretch/>
        </p:blipFill>
        <p:spPr/>
      </p:pic>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p:txBody>
          <a:bodyPr>
            <a:normAutofit/>
          </a:bodyPr>
          <a:lstStyle/>
          <a:p>
            <a:pPr marL="0" indent="0">
              <a:lnSpc>
                <a:spcPct val="100000"/>
              </a:lnSpc>
              <a:spcBef>
                <a:spcPts val="0"/>
              </a:spcBef>
              <a:buNone/>
              <a:defRPr/>
            </a:pPr>
            <a:r>
              <a:rPr lang="en-US" spc="300" dirty="0" err="1"/>
              <a:t>Chat</a:t>
            </a:r>
            <a:r>
              <a:rPr lang="en-US" dirty="0" err="1"/>
              <a:t>GPT</a:t>
            </a:r>
            <a:r>
              <a:rPr lang="en-US" dirty="0"/>
              <a:t> 3.5/4	</a:t>
            </a:r>
            <a:endParaRPr lang="en-US" spc="300" dirty="0"/>
          </a:p>
          <a:p>
            <a:pPr marL="228600" indent="-228600">
              <a:lnSpc>
                <a:spcPct val="100000"/>
              </a:lnSpc>
              <a:buFont typeface="Wingdings" panose="05000000000000000000" pitchFamily="2" charset="2"/>
              <a:buChar char="§"/>
              <a:defRPr/>
            </a:pPr>
            <a:r>
              <a:rPr lang="en-US" sz="1400" spc="0" dirty="0">
                <a:hlinkClick r:id="rId5"/>
              </a:rPr>
              <a:t>https://chat.openai.com</a:t>
            </a:r>
            <a:endParaRPr lang="en-US" sz="1400" spc="0" dirty="0"/>
          </a:p>
          <a:p>
            <a:pPr marL="228600" indent="-228600">
              <a:lnSpc>
                <a:spcPct val="100000"/>
              </a:lnSpc>
              <a:buFont typeface="Wingdings" panose="05000000000000000000" pitchFamily="2" charset="2"/>
              <a:buChar char="§"/>
              <a:defRPr/>
            </a:pPr>
            <a:r>
              <a:rPr lang="en-US" sz="1400" spc="0" dirty="0"/>
              <a:t>The main prompt-engine tool itself, with plugins coming soon.</a:t>
            </a:r>
          </a:p>
          <a:p>
            <a:pPr marL="228600" indent="-228600">
              <a:lnSpc>
                <a:spcPct val="100000"/>
              </a:lnSpc>
              <a:buFont typeface="Wingdings" panose="05000000000000000000" pitchFamily="2" charset="2"/>
              <a:buChar char="§"/>
              <a:defRPr/>
            </a:pPr>
            <a:r>
              <a:rPr lang="en-US" sz="1400" spc="0" dirty="0"/>
              <a:t>Paid subscription option for better access and GPT-4</a:t>
            </a:r>
          </a:p>
          <a:p>
            <a:pPr marL="228600" indent="-228600">
              <a:lnSpc>
                <a:spcPct val="100000"/>
              </a:lnSpc>
              <a:buFont typeface="Wingdings" panose="05000000000000000000" pitchFamily="2" charset="2"/>
              <a:buChar char="§"/>
              <a:defRPr/>
            </a:pPr>
            <a:r>
              <a:rPr lang="en-US" sz="1400" spc="0" dirty="0"/>
              <a:t>Power is in the prompt – prompt engineering takes center stage</a:t>
            </a:r>
          </a:p>
          <a:p>
            <a:pPr marL="0" indent="0">
              <a:lnSpc>
                <a:spcPct val="100000"/>
              </a:lnSpc>
              <a:spcBef>
                <a:spcPts val="0"/>
              </a:spcBef>
              <a:buNone/>
              <a:defRPr/>
            </a:pPr>
            <a:endParaRPr lang="en-US" spc="300" dirty="0"/>
          </a:p>
          <a:p>
            <a:endParaRPr lang="en-US" dirty="0"/>
          </a:p>
        </p:txBody>
      </p:sp>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4541520" y="3670301"/>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spc="300" dirty="0"/>
              <a:t>HUGGING FACE</a:t>
            </a:r>
          </a:p>
          <a:p>
            <a:pPr>
              <a:lnSpc>
                <a:spcPct val="100000"/>
              </a:lnSpc>
              <a:buFont typeface="Wingdings" panose="05000000000000000000" pitchFamily="2" charset="2"/>
              <a:buChar char="§"/>
              <a:defRPr/>
            </a:pPr>
            <a:r>
              <a:rPr lang="en-US" sz="1400" dirty="0">
                <a:hlinkClick r:id="rId6"/>
              </a:rPr>
              <a:t>https://huggingface.co</a:t>
            </a:r>
            <a:endParaRPr lang="en-US" sz="1400" dirty="0"/>
          </a:p>
          <a:p>
            <a:pPr>
              <a:lnSpc>
                <a:spcPct val="100000"/>
              </a:lnSpc>
              <a:buFont typeface="Wingdings" panose="05000000000000000000" pitchFamily="2" charset="2"/>
              <a:buChar char="§"/>
              <a:defRPr/>
            </a:pPr>
            <a:r>
              <a:rPr lang="en-US" sz="1400" dirty="0"/>
              <a:t>The one-stop shop for AI tooling</a:t>
            </a:r>
          </a:p>
          <a:p>
            <a:pPr>
              <a:lnSpc>
                <a:spcPct val="100000"/>
              </a:lnSpc>
              <a:buFont typeface="Wingdings" panose="05000000000000000000" pitchFamily="2" charset="2"/>
              <a:buChar char="§"/>
              <a:defRPr/>
            </a:pPr>
            <a:r>
              <a:rPr lang="en-US" sz="1400" dirty="0"/>
              <a:t>Community-driven tools</a:t>
            </a:r>
          </a:p>
          <a:p>
            <a:pPr>
              <a:lnSpc>
                <a:spcPct val="100000"/>
              </a:lnSpc>
              <a:buFont typeface="Wingdings" panose="05000000000000000000" pitchFamily="2" charset="2"/>
              <a:buChar char="§"/>
              <a:defRPr/>
            </a:pPr>
            <a:r>
              <a:rPr lang="en-US" sz="1400" dirty="0"/>
              <a:t>Host models, tools, or datasets</a:t>
            </a:r>
          </a:p>
          <a:p>
            <a:pPr>
              <a:lnSpc>
                <a:spcPct val="100000"/>
              </a:lnSpc>
              <a:buFont typeface="Wingdings" panose="05000000000000000000" pitchFamily="2" charset="2"/>
              <a:buChar char="§"/>
              <a:defRPr/>
            </a:pPr>
            <a:endParaRPr lang="en-US" sz="1400" dirty="0"/>
          </a:p>
          <a:p>
            <a:endParaRPr lang="en-US" dirty="0"/>
          </a:p>
        </p:txBody>
      </p:sp>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8122920" y="3670302"/>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2400" spc="300" dirty="0"/>
              <a:t>Auto-GPT</a:t>
            </a:r>
            <a:endParaRPr lang="en-US" sz="1200" dirty="0"/>
          </a:p>
          <a:p>
            <a:pPr>
              <a:lnSpc>
                <a:spcPct val="100000"/>
              </a:lnSpc>
              <a:buFont typeface="Wingdings" panose="05000000000000000000" pitchFamily="2" charset="2"/>
              <a:buChar char="§"/>
              <a:defRPr/>
            </a:pPr>
            <a:r>
              <a:rPr lang="en-US" sz="1400" dirty="0"/>
              <a:t>Built upon </a:t>
            </a:r>
            <a:r>
              <a:rPr lang="en-US" sz="1400" dirty="0" err="1"/>
              <a:t>ChatGPT</a:t>
            </a:r>
            <a:r>
              <a:rPr lang="en-US" sz="1400" dirty="0"/>
              <a:t> APIs, uses looping and reasoning to solve problems in chunks.</a:t>
            </a:r>
          </a:p>
          <a:p>
            <a:pPr>
              <a:lnSpc>
                <a:spcPct val="100000"/>
              </a:lnSpc>
              <a:buFont typeface="Wingdings" panose="05000000000000000000" pitchFamily="2" charset="2"/>
              <a:buChar char="§"/>
              <a:defRPr/>
            </a:pPr>
            <a:r>
              <a:rPr lang="en-US" sz="1400" dirty="0"/>
              <a:t>Utilizes creation of AI Agents which prompt themselves, rather than user input</a:t>
            </a:r>
          </a:p>
          <a:p>
            <a:pPr>
              <a:lnSpc>
                <a:spcPct val="100000"/>
              </a:lnSpc>
              <a:buFont typeface="Wingdings" panose="05000000000000000000" pitchFamily="2" charset="2"/>
              <a:buChar char="§"/>
              <a:defRPr/>
            </a:pPr>
            <a:r>
              <a:rPr lang="en-US" sz="1400" dirty="0"/>
              <a:t>Connected to the internet, but will burn tokens very quickly</a:t>
            </a:r>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t>9</a:t>
            </a:fld>
            <a:endParaRPr lang="en-US"/>
          </a:p>
        </p:txBody>
      </p:sp>
      <p:sp>
        <p:nvSpPr>
          <p:cNvPr id="2" name="Rectangle 1">
            <a:extLst>
              <a:ext uri="{FF2B5EF4-FFF2-40B4-BE49-F238E27FC236}">
                <a16:creationId xmlns:a16="http://schemas.microsoft.com/office/drawing/2014/main" id="{DE7CE96D-C2E4-347C-AE64-8E96EE61036C}"/>
              </a:ext>
            </a:extLst>
          </p:cNvPr>
          <p:cNvSpPr/>
          <p:nvPr/>
        </p:nvSpPr>
        <p:spPr>
          <a:xfrm>
            <a:off x="11001921" y="5514852"/>
            <a:ext cx="1212528" cy="135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24E12E53-A99B-9466-A05A-F866528BDF8D}"/>
              </a:ext>
            </a:extLst>
          </p:cNvPr>
          <p:cNvPicPr/>
          <p:nvPr/>
        </p:nvPicPr>
        <p:blipFill>
          <a:blip r:embed="rId7"/>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71496059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6854C177A3F441A1989E7B731BE753" ma:contentTypeVersion="17" ma:contentTypeDescription="Create a new document." ma:contentTypeScope="" ma:versionID="23891803e85bad146a320ea9930a0214">
  <xsd:schema xmlns:xsd="http://www.w3.org/2001/XMLSchema" xmlns:xs="http://www.w3.org/2001/XMLSchema" xmlns:p="http://schemas.microsoft.com/office/2006/metadata/properties" xmlns:ns2="c2a643f4-6e8b-4637-b590-7217a536f825" xmlns:ns3="bfdc0107-857d-498b-88d2-1c8937656fbd" targetNamespace="http://schemas.microsoft.com/office/2006/metadata/properties" ma:root="true" ma:fieldsID="c1cddac1f4ad8fbb43cfcbdb665b4eaa" ns2:_="" ns3:_="">
    <xsd:import namespace="c2a643f4-6e8b-4637-b590-7217a536f825"/>
    <xsd:import namespace="bfdc0107-857d-498b-88d2-1c8937656f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643f4-6e8b-4637-b590-7217a536f8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02f730-287f-4211-ade3-8e47f5e6726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dc0107-857d-498b-88d2-1c8937656f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c3307e-bb21-4494-ae97-9b811e3d5bff}" ma:internalName="TaxCatchAll" ma:showField="CatchAllData" ma:web="bfdc0107-857d-498b-88d2-1c8937656f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2a643f4-6e8b-4637-b590-7217a536f825" xsi:nil="true"/>
    <lcf76f155ced4ddcb4097134ff3c332f xmlns="c2a643f4-6e8b-4637-b590-7217a536f825">
      <Terms xmlns="http://schemas.microsoft.com/office/infopath/2007/PartnerControls"/>
    </lcf76f155ced4ddcb4097134ff3c332f>
    <TaxCatchAll xmlns="bfdc0107-857d-498b-88d2-1c8937656fbd" xsi:nil="true"/>
  </documentManagement>
</p:properties>
</file>

<file path=customXml/itemProps1.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2.xml><?xml version="1.0" encoding="utf-8"?>
<ds:datastoreItem xmlns:ds="http://schemas.openxmlformats.org/officeDocument/2006/customXml" ds:itemID="{1286EAB7-D269-49CB-A2E3-67E4E3B0903A}"/>
</file>

<file path=customXml/itemProps3.xml><?xml version="1.0" encoding="utf-8"?>
<ds:datastoreItem xmlns:ds="http://schemas.openxmlformats.org/officeDocument/2006/customXml" ds:itemID="{E3D9F223-918A-45AF-9B53-56AB9E5E2182}">
  <ds:schemaRef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Template>
  <TotalTime>132</TotalTime>
  <Words>429</Words>
  <Application>Microsoft Office PowerPoint</Application>
  <PresentationFormat>Widescreen</PresentationFormat>
  <Paragraphs>65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Artificial intelligence And Clarity</vt:lpstr>
      <vt:lpstr>Agenda</vt:lpstr>
      <vt:lpstr>How Does AI work?</vt:lpstr>
      <vt:lpstr>Artificial intelligence</vt:lpstr>
      <vt:lpstr>Rapidly advancing technology</vt:lpstr>
      <vt:lpstr>David shim, ceo of read.ai Former Ceo of Foursquare</vt:lpstr>
      <vt:lpstr>What’s next</vt:lpstr>
      <vt:lpstr>EMBRACING the EVOLUTION</vt:lpstr>
      <vt:lpstr>Tools and libraries</vt:lpstr>
      <vt:lpstr>SUMMARY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 Technology Inc.</dc:title>
  <dc:creator>Brooke Brown</dc:creator>
  <cp:lastModifiedBy>Caroline Suh</cp:lastModifiedBy>
  <cp:revision>3</cp:revision>
  <dcterms:created xsi:type="dcterms:W3CDTF">2023-03-09T19:24:19Z</dcterms:created>
  <dcterms:modified xsi:type="dcterms:W3CDTF">2023-05-06T16:16:43Z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0x010100806854C177A3F441A1989E7B731BE753</vt:lpwstr>
  </property>
</Properties>
</file>