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448" r:id="rId5"/>
    <p:sldId id="2462" r:id="rId6"/>
    <p:sldId id="2451" r:id="rId7"/>
    <p:sldId id="259" r:id="rId8"/>
    <p:sldId id="2454" r:id="rId9"/>
    <p:sldId id="2464" r:id="rId10"/>
    <p:sldId id="262" r:id="rId11"/>
    <p:sldId id="2457" r:id="rId12"/>
    <p:sldId id="2456" r:id="rId13"/>
    <p:sldId id="2465" r:id="rId14"/>
    <p:sldId id="2436" r:id="rId15"/>
    <p:sldId id="246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992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orient="horz" pos="141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307BD"/>
    <a:srgbClr val="7F97FD"/>
    <a:srgbClr val="3E62FC"/>
    <a:srgbClr val="01023B"/>
    <a:srgbClr val="898989"/>
    <a:srgbClr val="2F3342"/>
    <a:srgbClr val="A53F52"/>
    <a:srgbClr val="2C2153"/>
    <a:srgbClr val="E99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E8001F-6440-4888-9276-220D88AAD8C2}" v="2" dt="2023-05-06T16:17:05.1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61" autoAdjust="0"/>
    <p:restoredTop sz="94632"/>
  </p:normalViewPr>
  <p:slideViewPr>
    <p:cSldViewPr snapToGrid="0">
      <p:cViewPr>
        <p:scale>
          <a:sx n="103" d="100"/>
          <a:sy n="103" d="100"/>
        </p:scale>
        <p:origin x="762" y="96"/>
      </p:cViewPr>
      <p:guideLst>
        <p:guide orient="horz" pos="1992"/>
        <p:guide pos="3840"/>
        <p:guide orient="horz" pos="1416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F97DFCF-F890-A143-9133-C8B65C9B01E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E2C281-2434-D94F-B4BD-BA3CD4DB8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6D5B4E-BF3E-3B45-A4BA-D6C3B92870D7}" type="datetimeFigureOut">
              <a:rPr lang="en-US" smtClean="0"/>
              <a:t>5/6/2023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17CBFA-633D-5540-AFAA-BE1F495EC62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6B5631-D714-AD41-853B-A883ADC344D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5AE8BC-2AB3-9E4C-9797-2A6F8A74C7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9870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A8621B-8C8E-49BA-8772-41D0FE75A082}" type="datetimeFigureOut">
              <a:rPr lang="en-US" smtClean="0"/>
              <a:t>5/6/2023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8B34ED-4CDD-41C9-90F7-D768D5559A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9706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8B34ED-4CDD-41C9-90F7-D768D5559A6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0363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8B34ED-4CDD-41C9-90F7-D768D5559A6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9491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8B34ED-4CDD-41C9-90F7-D768D5559A6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0784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8B34ED-4CDD-41C9-90F7-D768D5559A6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28326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8B34ED-4CDD-41C9-90F7-D768D5559A6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9491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8B34ED-4CDD-41C9-90F7-D768D5559A6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1375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635FD8-712D-4EE2-A5B6-3DD8DE9C25E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F80209DF-C4D9-43B8-AA05-F5361915304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512343" y="5922140"/>
            <a:ext cx="5167313" cy="518795"/>
          </a:xfrm>
        </p:spPr>
        <p:txBody>
          <a:bodyPr>
            <a:noAutofit/>
          </a:bodyPr>
          <a:lstStyle>
            <a:lvl1pPr marL="0" indent="0" algn="ctr">
              <a:buNone/>
              <a:defRPr sz="1800" spc="3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58235C5-25B1-4243-9762-4AAD3C08E8B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38600" y="3608511"/>
            <a:ext cx="4114800" cy="518795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</p:spPr>
        <p:txBody>
          <a:bodyPr>
            <a:noAutofit/>
          </a:bodyPr>
          <a:lstStyle>
            <a:lvl1pPr marL="0" indent="0" algn="ctr">
              <a:buNone/>
              <a:defRPr sz="1800" cap="all" baseline="0"/>
            </a:lvl1pPr>
          </a:lstStyle>
          <a:p>
            <a:r>
              <a:rPr lang="en-US" spc="300"/>
              <a:t>ANNUAL REVIEW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B2C6E-DB6F-4476-8E95-9F6EC79392F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0836" y="2445633"/>
            <a:ext cx="11490325" cy="823913"/>
          </a:xfrm>
        </p:spPr>
        <p:txBody>
          <a:bodyPr>
            <a:noAutofit/>
          </a:bodyPr>
          <a:lstStyle>
            <a:lvl1pPr>
              <a:lnSpc>
                <a:spcPct val="150000"/>
              </a:lnSpc>
              <a:spcBef>
                <a:spcPts val="1000"/>
              </a:spcBef>
              <a:defRPr sz="4000" cap="all" spc="300" baseline="0"/>
            </a:lvl1pPr>
          </a:lstStyle>
          <a:p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823031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912AA41C-A030-4521-8130-6A8E4543F27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  <a:prstGeom prst="parallelogram">
            <a:avLst/>
          </a:prstGeom>
          <a:effectLst/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83D428-B974-43F4-9246-0A2EECA11A5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68819" y="642927"/>
            <a:ext cx="4846320" cy="1435947"/>
          </a:xfrm>
        </p:spPr>
        <p:txBody>
          <a:bodyPr anchor="t">
            <a:noAutofit/>
          </a:bodyPr>
          <a:lstStyle>
            <a:lvl1pPr algn="l">
              <a:lnSpc>
                <a:spcPct val="150000"/>
              </a:lnSpc>
              <a:spcBef>
                <a:spcPts val="1000"/>
              </a:spcBef>
              <a:defRPr sz="5400" baseline="0"/>
            </a:lvl1pPr>
          </a:lstStyle>
          <a:p>
            <a:r>
              <a:rPr lang="en-US"/>
              <a:t>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79732E-D749-40DD-8365-050285187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55E23-C4CC-4E9B-80F4-C4BEA6E2D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9D00A38D-CFE8-4333-B9D2-D3E7EACA4F0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068820" y="2078875"/>
            <a:ext cx="4114800" cy="3798888"/>
          </a:xfrm>
        </p:spPr>
        <p:txBody>
          <a:bodyPr>
            <a:noAutofit/>
          </a:bodyPr>
          <a:lstStyle>
            <a:lvl1pPr marL="0" indent="0">
              <a:buNone/>
              <a:defRPr sz="1800" spc="3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AA8588E-221D-4931-A290-C5C418443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068820" y="6303963"/>
            <a:ext cx="301498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115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E5539E44-E270-49B4-8B0A-07870325AA9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25539" y="1546138"/>
            <a:ext cx="4023360" cy="464871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400" spc="300" baseline="0" dirty="0">
                <a:solidFill>
                  <a:schemeClr val="lt1"/>
                </a:solidFill>
              </a:defRPr>
            </a:lvl1pPr>
          </a:lstStyle>
          <a:p>
            <a:pPr marL="0" lvl="0" algn="ctr"/>
            <a:r>
              <a:rPr lang="en-US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86FE9B2-6286-484B-8943-95EE0B6B026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5416550" cy="6846932"/>
          </a:xfrm>
          <a:effectLst/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7D4E8708-8565-4A5B-9D9E-1D4F40EAF9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2E478F-E849-4A8C-AF1F-CBCC78A7CBFA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Content Placeholder 8">
            <a:extLst>
              <a:ext uri="{FF2B5EF4-FFF2-40B4-BE49-F238E27FC236}">
                <a16:creationId xmlns:a16="http://schemas.microsoft.com/office/drawing/2014/main" id="{42436126-0370-4532-A8AD-D20897982AD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96000" y="2799617"/>
            <a:ext cx="4646246" cy="2218585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marL="0" indent="0">
              <a:lnSpc>
                <a:spcPct val="100000"/>
              </a:lnSpc>
              <a:buNone/>
            </a:pPr>
            <a:r>
              <a:rPr lang="en-US" sz="1600">
                <a:cs typeface="Biome Light" panose="020B0303030204020804" pitchFamily="34" charset="0"/>
              </a:rPr>
              <a:t>Click to edit master text style.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17" name="Slide Number Placeholder 70">
            <a:extLst>
              <a:ext uri="{FF2B5EF4-FFF2-40B4-BE49-F238E27FC236}">
                <a16:creationId xmlns:a16="http://schemas.microsoft.com/office/drawing/2014/main" id="{AEC105AD-E933-4969-B038-0ABD6F013167}"/>
              </a:ext>
            </a:extLst>
          </p:cNvPr>
          <p:cNvSpPr txBox="1">
            <a:spLocks/>
          </p:cNvSpPr>
          <p:nvPr userDrawn="1"/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C2E478F-E849-4A8C-AF1F-CBCC78A7CB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B0E4A3-5566-43FE-A59F-2C4F4FE7F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612037"/>
            <a:ext cx="5897218" cy="884238"/>
          </a:xfrm>
        </p:spPr>
        <p:txBody>
          <a:bodyPr lIns="91440" rIns="91440" anchor="t">
            <a:noAutofit/>
          </a:bodyPr>
          <a:lstStyle>
            <a:lvl1pPr algn="l">
              <a:lnSpc>
                <a:spcPct val="150000"/>
              </a:lnSpc>
              <a:spcBef>
                <a:spcPts val="1000"/>
              </a:spcBef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47832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912AA41C-A030-4521-8130-6A8E4543F27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67922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4242487 w 6096000"/>
              <a:gd name="connsiteY2" fmla="*/ 6833286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67922"/>
              <a:gd name="connsiteX1" fmla="*/ 6096000 w 6096000"/>
              <a:gd name="connsiteY1" fmla="*/ 0 h 6867922"/>
              <a:gd name="connsiteX2" fmla="*/ 4228633 w 6096000"/>
              <a:gd name="connsiteY2" fmla="*/ 6867922 h 6867922"/>
              <a:gd name="connsiteX3" fmla="*/ 0 w 6096000"/>
              <a:gd name="connsiteY3" fmla="*/ 6858000 h 6867922"/>
              <a:gd name="connsiteX4" fmla="*/ 0 w 6096000"/>
              <a:gd name="connsiteY4" fmla="*/ 0 h 6867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96000" h="6867922">
                <a:moveTo>
                  <a:pt x="0" y="0"/>
                </a:moveTo>
                <a:lnTo>
                  <a:pt x="6096000" y="0"/>
                </a:lnTo>
                <a:lnTo>
                  <a:pt x="4228633" y="686792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effectLst/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ABA725B-4BCB-1D48-9C5D-46706B1871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0" y="2262871"/>
            <a:ext cx="5251450" cy="1661297"/>
          </a:xfrm>
        </p:spPr>
        <p:txBody>
          <a:bodyPr anchor="b"/>
          <a:lstStyle>
            <a:lvl1pPr algn="l">
              <a:defRPr sz="6000" spc="300"/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3C356F-E483-4AFD-856C-13BB8E8A5605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096000" y="4378134"/>
            <a:ext cx="5251450" cy="365125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cap="all" spc="600" baseline="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79732E-D749-40DD-8365-050285187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55E23-C4CC-4E9B-80F4-C4BEA6E2D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890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074E6-E39E-4D19-B91F-8E84F37CBF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92279" y="365125"/>
            <a:ext cx="4018722" cy="573989"/>
          </a:xfrm>
        </p:spPr>
        <p:txBody>
          <a:bodyPr lIns="0" rIns="0">
            <a:noAutofit/>
          </a:bodyPr>
          <a:lstStyle>
            <a:lvl1pPr algn="l">
              <a:defRPr sz="3200" spc="300"/>
            </a:lvl1pPr>
          </a:lstStyle>
          <a:p>
            <a:r>
              <a:rPr lang="en-US"/>
              <a:t>SLIDE TITLE 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D1B16-7058-45AD-9B19-E19CAF966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2279" y="1263841"/>
            <a:ext cx="4018722" cy="4636392"/>
          </a:xfrm>
        </p:spPr>
        <p:txBody>
          <a:bodyPr lIns="0" rIns="0">
            <a:noAutofit/>
          </a:bodyPr>
          <a:lstStyle>
            <a:lvl1pPr>
              <a:lnSpc>
                <a:spcPct val="150000"/>
              </a:lnSpc>
              <a:spcBef>
                <a:spcPts val="500"/>
              </a:spcBef>
              <a:defRPr sz="1600"/>
            </a:lvl1pPr>
            <a:lvl2pPr>
              <a:lnSpc>
                <a:spcPct val="150000"/>
              </a:lnSpc>
              <a:spcBef>
                <a:spcPts val="500"/>
              </a:spcBef>
              <a:defRPr sz="1400"/>
            </a:lvl2pPr>
            <a:lvl3pPr>
              <a:lnSpc>
                <a:spcPct val="150000"/>
              </a:lnSpc>
              <a:spcBef>
                <a:spcPts val="500"/>
              </a:spcBef>
              <a:defRPr sz="1400"/>
            </a:lvl3pPr>
            <a:lvl4pPr>
              <a:lnSpc>
                <a:spcPct val="150000"/>
              </a:lnSpc>
              <a:spcBef>
                <a:spcPts val="500"/>
              </a:spcBef>
              <a:defRPr sz="1200"/>
            </a:lvl4pPr>
            <a:lvl5pPr>
              <a:lnSpc>
                <a:spcPct val="150000"/>
              </a:lnSpc>
              <a:spcBef>
                <a:spcPts val="500"/>
              </a:spcBef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9" name="Slide Number Placeholder 5">
            <a:extLst>
              <a:ext uri="{FF2B5EF4-FFF2-40B4-BE49-F238E27FC236}">
                <a16:creationId xmlns:a16="http://schemas.microsoft.com/office/drawing/2014/main" id="{3DEB48E0-328C-45EE-A8BD-90E6AB2610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2E478F-E849-4A8C-AF1F-CBCC78A7CBFA}" type="slidenum">
              <a:rPr lang="en-US" smtClean="0"/>
              <a:t>‹#›</a:t>
            </a:fld>
            <a:endParaRPr lang="en-US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7CA175D-816E-4F70-96CC-8A1FD0EB16C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36600" y="365125"/>
            <a:ext cx="2997200" cy="1781979"/>
          </a:xfrm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9" name="Picture Placeholder 4">
            <a:extLst>
              <a:ext uri="{FF2B5EF4-FFF2-40B4-BE49-F238E27FC236}">
                <a16:creationId xmlns:a16="http://schemas.microsoft.com/office/drawing/2014/main" id="{323519C8-24DE-471D-85A9-7A8AFACEC45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051300" y="365125"/>
            <a:ext cx="2997200" cy="1781979"/>
          </a:xfrm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547F0F1E-7AF5-4B76-928C-7B28010C4F9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36600" y="2422525"/>
            <a:ext cx="2997200" cy="1781979"/>
          </a:xfrm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1" name="Picture Placeholder 4">
            <a:extLst>
              <a:ext uri="{FF2B5EF4-FFF2-40B4-BE49-F238E27FC236}">
                <a16:creationId xmlns:a16="http://schemas.microsoft.com/office/drawing/2014/main" id="{063D0E8E-9491-4AF0-918D-A0B782C5FD6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051300" y="2422525"/>
            <a:ext cx="2997200" cy="1781979"/>
          </a:xfrm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2" name="Picture Placeholder 4">
            <a:extLst>
              <a:ext uri="{FF2B5EF4-FFF2-40B4-BE49-F238E27FC236}">
                <a16:creationId xmlns:a16="http://schemas.microsoft.com/office/drawing/2014/main" id="{042F54CB-9200-4D74-968A-0A3E5871D9E5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736600" y="4479925"/>
            <a:ext cx="2997200" cy="1781979"/>
          </a:xfrm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3" name="Picture Placeholder 4">
            <a:extLst>
              <a:ext uri="{FF2B5EF4-FFF2-40B4-BE49-F238E27FC236}">
                <a16:creationId xmlns:a16="http://schemas.microsoft.com/office/drawing/2014/main" id="{1D925119-27E3-496E-86BC-23416F94FB6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4051300" y="4479925"/>
            <a:ext cx="2997200" cy="1781979"/>
          </a:xfrm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DF93AF7-D4DC-42B5-8A4F-B5F3ABBB03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781678" y="6303963"/>
            <a:ext cx="301498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9680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45D17-D652-4766-B11C-2E8D8390D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767791"/>
            <a:ext cx="11002962" cy="823913"/>
          </a:xfrm>
        </p:spPr>
        <p:txBody>
          <a:bodyPr>
            <a:noAutofit/>
          </a:bodyPr>
          <a:lstStyle>
            <a:lvl1pPr>
              <a:defRPr sz="4800" spc="3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C7A58C-70BA-43E5-BD90-83ADB63B0C0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8A60B7-2499-42C6-8A74-ACDAE2457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6340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635FD8-712D-4EE2-A5B6-3DD8DE9C25E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179BAC-E989-4203-B9B4-662803654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4607137"/>
            <a:ext cx="4114800" cy="421480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</p:spPr>
        <p:txBody>
          <a:bodyPr>
            <a:noAutofit/>
          </a:bodyPr>
          <a:lstStyle>
            <a:lvl1pPr>
              <a:defRPr sz="1400" spc="300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0CCC81E-A013-4315-AD13-97BA3AA9559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478756" y="1569719"/>
            <a:ext cx="9234488" cy="2651443"/>
          </a:xfrm>
        </p:spPr>
        <p:txBody>
          <a:bodyPr>
            <a:noAutofit/>
          </a:bodyPr>
          <a:lstStyle>
            <a:lvl1pPr marL="0" indent="0" algn="ctr">
              <a:buNone/>
              <a:defRPr sz="3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95553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2">
            <a:extLst>
              <a:ext uri="{FF2B5EF4-FFF2-40B4-BE49-F238E27FC236}">
                <a16:creationId xmlns:a16="http://schemas.microsoft.com/office/drawing/2014/main" id="{0EF11611-8537-47CC-87AC-2E25428B7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"/>
            <a:ext cx="11002962" cy="1623218"/>
          </a:xfrm>
        </p:spPr>
        <p:txBody>
          <a:bodyPr anchor="ctr">
            <a:noAutofit/>
          </a:bodyPr>
          <a:lstStyle/>
          <a:p>
            <a:pPr algn="ctr"/>
            <a:r>
              <a:rPr lang="en-US" sz="4800"/>
              <a:t>Click to edit Master title style</a:t>
            </a:r>
          </a:p>
        </p:txBody>
      </p:sp>
      <p:sp>
        <p:nvSpPr>
          <p:cNvPr id="19" name="Picture Placeholder 17">
            <a:extLst>
              <a:ext uri="{FF2B5EF4-FFF2-40B4-BE49-F238E27FC236}">
                <a16:creationId xmlns:a16="http://schemas.microsoft.com/office/drawing/2014/main" id="{D1A63A52-1E65-414B-BBC3-D31F515791A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578601" y="1638300"/>
            <a:ext cx="5156200" cy="1892300"/>
          </a:xfrm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ED7E0E1A-1E64-4A9A-9C8B-69486BD112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69900" y="1638300"/>
            <a:ext cx="5156200" cy="1892300"/>
          </a:xfrm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1E462965-19D7-4A65-B394-9AE76A5B48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9107" y="3864355"/>
            <a:ext cx="5157787" cy="494506"/>
          </a:xfrm>
        </p:spPr>
        <p:txBody>
          <a:bodyPr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 spc="30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1" name="Content Placeholder 4">
            <a:extLst>
              <a:ext uri="{FF2B5EF4-FFF2-40B4-BE49-F238E27FC236}">
                <a16:creationId xmlns:a16="http://schemas.microsoft.com/office/drawing/2014/main" id="{FAEC14D1-0BEA-4D9A-9D96-A56B6A9B07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9107" y="4531139"/>
            <a:ext cx="5157787" cy="2039144"/>
          </a:xfrm>
        </p:spPr>
        <p:txBody>
          <a:bodyPr>
            <a:noAutofit/>
          </a:bodyPr>
          <a:lstStyle/>
          <a:p>
            <a:pPr lvl="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140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1507BB47-1AB4-42F2-99FF-453A0622B8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65107" y="3864355"/>
            <a:ext cx="5183188" cy="494506"/>
          </a:xfrm>
        </p:spPr>
        <p:txBody>
          <a:bodyPr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 spc="30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4" name="Content Placeholder 6">
            <a:extLst>
              <a:ext uri="{FF2B5EF4-FFF2-40B4-BE49-F238E27FC236}">
                <a16:creationId xmlns:a16="http://schemas.microsoft.com/office/drawing/2014/main" id="{438D6EEA-A0DB-4B5F-8F41-A9C1F2C094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65107" y="4531139"/>
            <a:ext cx="5183188" cy="2039144"/>
          </a:xfrm>
        </p:spPr>
        <p:txBody>
          <a:bodyPr>
            <a:noAutofit/>
          </a:bodyPr>
          <a:lstStyle/>
          <a:p>
            <a:pPr lvl="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140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A4909F59-7529-454A-A1EF-3CC1EADEF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9269" y="6468303"/>
            <a:ext cx="443948" cy="365125"/>
          </a:xfrm>
        </p:spPr>
        <p:txBody>
          <a:bodyPr>
            <a:noAutofit/>
          </a:bodyPr>
          <a:lstStyle/>
          <a:p>
            <a:fld id="{8C2E478F-E849-4A8C-AF1F-CBCC78A7CB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8345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">
            <a:extLst>
              <a:ext uri="{FF2B5EF4-FFF2-40B4-BE49-F238E27FC236}">
                <a16:creationId xmlns:a16="http://schemas.microsoft.com/office/drawing/2014/main" id="{6186F91B-547E-43BC-9BCE-04619DAAF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"/>
            <a:ext cx="11002962" cy="1623218"/>
          </a:xfrm>
        </p:spPr>
        <p:txBody>
          <a:bodyPr anchor="ctr">
            <a:noAutofit/>
          </a:bodyPr>
          <a:lstStyle/>
          <a:p>
            <a:pPr algn="ctr"/>
            <a:r>
              <a:rPr lang="en-US" sz="4800"/>
              <a:t>Click to edit Master title style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D635DFA1-45D2-4EFE-8BB2-BE96634669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60121" y="3669506"/>
            <a:ext cx="3108326" cy="2566988"/>
          </a:xfrm>
        </p:spPr>
        <p:txBody>
          <a:bodyPr>
            <a:noAutofit/>
          </a:bodyPr>
          <a:lstStyle>
            <a:lvl1pPr marL="0" indent="0">
              <a:buFont typeface="Wingdings" panose="05000000000000000000" pitchFamily="2" charset="2"/>
              <a:buNone/>
              <a:defRPr sz="2400" spc="300"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 marL="1143000" indent="-228600"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 marL="2057400" indent="-228600"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2F2918FE-A84E-4303-AEF3-4FD66CDD733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960438" y="1624013"/>
            <a:ext cx="3108325" cy="1892300"/>
          </a:xfrm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5" name="Picture Placeholder 23">
            <a:extLst>
              <a:ext uri="{FF2B5EF4-FFF2-40B4-BE49-F238E27FC236}">
                <a16:creationId xmlns:a16="http://schemas.microsoft.com/office/drawing/2014/main" id="{E2401025-9BC9-4BDD-97DA-CA763CF846B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542155" y="1623219"/>
            <a:ext cx="3108325" cy="1892300"/>
          </a:xfrm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6" name="Picture Placeholder 23">
            <a:extLst>
              <a:ext uri="{FF2B5EF4-FFF2-40B4-BE49-F238E27FC236}">
                <a16:creationId xmlns:a16="http://schemas.microsoft.com/office/drawing/2014/main" id="{B7C4AAB6-897A-4ABD-AD50-2D86B197E91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122920" y="1623219"/>
            <a:ext cx="3108325" cy="1892300"/>
          </a:xfrm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9" name="Text Placeholder 27">
            <a:extLst>
              <a:ext uri="{FF2B5EF4-FFF2-40B4-BE49-F238E27FC236}">
                <a16:creationId xmlns:a16="http://schemas.microsoft.com/office/drawing/2014/main" id="{790D65EC-6EB4-4594-91E9-5C3DE7C3BA8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41837" y="3681412"/>
            <a:ext cx="3108326" cy="2566988"/>
          </a:xfrm>
        </p:spPr>
        <p:txBody>
          <a:bodyPr>
            <a:noAutofit/>
          </a:bodyPr>
          <a:lstStyle>
            <a:lvl1pPr marL="0" indent="0">
              <a:buFont typeface="Wingdings" panose="05000000000000000000" pitchFamily="2" charset="2"/>
              <a:buNone/>
              <a:defRPr sz="2400" spc="300"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 marL="1143000" indent="-228600"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 marL="2057400" indent="-228600"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" name="Text Placeholder 27">
            <a:extLst>
              <a:ext uri="{FF2B5EF4-FFF2-40B4-BE49-F238E27FC236}">
                <a16:creationId xmlns:a16="http://schemas.microsoft.com/office/drawing/2014/main" id="{611CF730-D055-47C2-A626-299F429D41B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122919" y="3681412"/>
            <a:ext cx="3108326" cy="2566988"/>
          </a:xfrm>
        </p:spPr>
        <p:txBody>
          <a:bodyPr>
            <a:noAutofit/>
          </a:bodyPr>
          <a:lstStyle>
            <a:lvl1pPr marL="0" indent="0">
              <a:buFont typeface="Wingdings" panose="05000000000000000000" pitchFamily="2" charset="2"/>
              <a:buNone/>
              <a:defRPr sz="2400" spc="300"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 marL="1143000" indent="-228600"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 marL="2057400" indent="-228600"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1" name="Slide Number Placeholder 5">
            <a:extLst>
              <a:ext uri="{FF2B5EF4-FFF2-40B4-BE49-F238E27FC236}">
                <a16:creationId xmlns:a16="http://schemas.microsoft.com/office/drawing/2014/main" id="{F09E06A6-BFDD-42BD-BA69-2CD3BEF0F73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549269" y="6468303"/>
            <a:ext cx="443948" cy="365125"/>
          </a:xfrm>
        </p:spPr>
        <p:txBody>
          <a:bodyPr>
            <a:noAutofit/>
          </a:bodyPr>
          <a:lstStyle/>
          <a:p>
            <a:fld id="{8C2E478F-E849-4A8C-AF1F-CBCC78A7CB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592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86FE9B2-6286-484B-8943-95EE0B6B026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5416550" cy="6858000"/>
          </a:xfrm>
          <a:effectLst/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7D4E8708-8565-4A5B-9D9E-1D4F40EAF9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2E478F-E849-4A8C-AF1F-CBCC78A7CBFA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Content Placeholder 8">
            <a:extLst>
              <a:ext uri="{FF2B5EF4-FFF2-40B4-BE49-F238E27FC236}">
                <a16:creationId xmlns:a16="http://schemas.microsoft.com/office/drawing/2014/main" id="{42436126-0370-4532-A8AD-D20897982AD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96000" y="1661160"/>
            <a:ext cx="4646246" cy="2218585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marL="0" indent="0">
              <a:lnSpc>
                <a:spcPct val="100000"/>
              </a:lnSpc>
              <a:buNone/>
            </a:pPr>
            <a:r>
              <a:rPr lang="en-US" sz="1600">
                <a:cs typeface="Biome Light" panose="020B0303030204020804" pitchFamily="34" charset="0"/>
              </a:rPr>
              <a:t>Click to edit master text style.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17" name="Slide Number Placeholder 70">
            <a:extLst>
              <a:ext uri="{FF2B5EF4-FFF2-40B4-BE49-F238E27FC236}">
                <a16:creationId xmlns:a16="http://schemas.microsoft.com/office/drawing/2014/main" id="{AEC105AD-E933-4969-B038-0ABD6F013167}"/>
              </a:ext>
            </a:extLst>
          </p:cNvPr>
          <p:cNvSpPr txBox="1">
            <a:spLocks/>
          </p:cNvSpPr>
          <p:nvPr userDrawn="1"/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C2E478F-E849-4A8C-AF1F-CBCC78A7CB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6CDEBF2-B5C9-4887-B717-81C3D1A73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612037"/>
            <a:ext cx="5897218" cy="884238"/>
          </a:xfrm>
        </p:spPr>
        <p:txBody>
          <a:bodyPr lIns="91440" rIns="91440" anchor="t">
            <a:noAutofit/>
          </a:bodyPr>
          <a:lstStyle>
            <a:lvl1pPr algn="l">
              <a:lnSpc>
                <a:spcPct val="150000"/>
              </a:lnSpc>
              <a:spcBef>
                <a:spcPts val="1000"/>
              </a:spcBef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16A7FA3-8C13-4E5A-88C4-4357C8ACD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07044" y="6303963"/>
            <a:ext cx="301498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3196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635FD8-712D-4EE2-A5B6-3DD8DE9C25E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9074D0F-754F-4F2C-A410-F222D2D2346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02365" y="1660810"/>
            <a:ext cx="10787270" cy="830649"/>
          </a:xfrm>
        </p:spPr>
        <p:txBody>
          <a:bodyPr>
            <a:noAutofit/>
          </a:bodyPr>
          <a:lstStyle/>
          <a:p>
            <a:r>
              <a:rPr lang="en-US" sz="4000" spc="300"/>
              <a:t>Click to edit Master title style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F80209DF-C4D9-43B8-AA05-F5361915304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12343" y="5137992"/>
            <a:ext cx="5167313" cy="518795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</p:spPr>
        <p:txBody>
          <a:bodyPr>
            <a:noAutofit/>
          </a:bodyPr>
          <a:lstStyle>
            <a:lvl1pPr marL="0" indent="0" algn="ctr">
              <a:buNone/>
              <a:defRPr sz="1800" spc="3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Text Placeholder 13">
            <a:extLst>
              <a:ext uri="{FF2B5EF4-FFF2-40B4-BE49-F238E27FC236}">
                <a16:creationId xmlns:a16="http://schemas.microsoft.com/office/drawing/2014/main" id="{1D89734B-03E0-4ADE-8F62-C819F3E976D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88194" y="3903126"/>
            <a:ext cx="3064668" cy="518795"/>
          </a:xfrm>
        </p:spPr>
        <p:txBody>
          <a:bodyPr>
            <a:noAutofit/>
          </a:bodyPr>
          <a:lstStyle>
            <a:lvl1pPr marL="0" indent="0" algn="ctr">
              <a:buNone/>
              <a:defRPr sz="1800" spc="3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32" name="Text Placeholder 13">
            <a:extLst>
              <a:ext uri="{FF2B5EF4-FFF2-40B4-BE49-F238E27FC236}">
                <a16:creationId xmlns:a16="http://schemas.microsoft.com/office/drawing/2014/main" id="{85971F4D-8B59-4B3E-9169-64E0EF1BA85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563664" y="3893330"/>
            <a:ext cx="3064668" cy="518795"/>
          </a:xfrm>
        </p:spPr>
        <p:txBody>
          <a:bodyPr>
            <a:noAutofit/>
          </a:bodyPr>
          <a:lstStyle>
            <a:lvl1pPr marL="0" indent="0" algn="ctr">
              <a:buNone/>
              <a:defRPr sz="1800" spc="3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33" name="Text Placeholder 13">
            <a:extLst>
              <a:ext uri="{FF2B5EF4-FFF2-40B4-BE49-F238E27FC236}">
                <a16:creationId xmlns:a16="http://schemas.microsoft.com/office/drawing/2014/main" id="{90B19777-E2ED-419C-B486-857117FD081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39138" y="3903126"/>
            <a:ext cx="3064668" cy="518795"/>
          </a:xfrm>
        </p:spPr>
        <p:txBody>
          <a:bodyPr>
            <a:noAutofit/>
          </a:bodyPr>
          <a:lstStyle>
            <a:lvl1pPr marL="0" indent="0" algn="ctr">
              <a:buNone/>
              <a:defRPr sz="1800" spc="3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34" name="Online Image Placeholder 33">
            <a:extLst>
              <a:ext uri="{FF2B5EF4-FFF2-40B4-BE49-F238E27FC236}">
                <a16:creationId xmlns:a16="http://schemas.microsoft.com/office/drawing/2014/main" id="{1A58EB44-F532-4998-B316-61C738C37BF5}"/>
              </a:ext>
            </a:extLst>
          </p:cNvPr>
          <p:cNvSpPr>
            <a:spLocks noGrp="1"/>
          </p:cNvSpPr>
          <p:nvPr>
            <p:ph type="clipArt" sz="quarter" idx="19" hasCustomPrompt="1"/>
          </p:nvPr>
        </p:nvSpPr>
        <p:spPr>
          <a:xfrm>
            <a:off x="1754768" y="3098985"/>
            <a:ext cx="731520" cy="731520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Icon</a:t>
            </a:r>
          </a:p>
        </p:txBody>
      </p:sp>
      <p:sp>
        <p:nvSpPr>
          <p:cNvPr id="35" name="Online Image Placeholder 33">
            <a:extLst>
              <a:ext uri="{FF2B5EF4-FFF2-40B4-BE49-F238E27FC236}">
                <a16:creationId xmlns:a16="http://schemas.microsoft.com/office/drawing/2014/main" id="{33763C3C-3545-40BD-9B2C-DC4C0E4CE819}"/>
              </a:ext>
            </a:extLst>
          </p:cNvPr>
          <p:cNvSpPr>
            <a:spLocks noGrp="1"/>
          </p:cNvSpPr>
          <p:nvPr>
            <p:ph type="clipArt" sz="quarter" idx="20" hasCustomPrompt="1"/>
          </p:nvPr>
        </p:nvSpPr>
        <p:spPr>
          <a:xfrm>
            <a:off x="5730240" y="3098985"/>
            <a:ext cx="731520" cy="731520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Icon</a:t>
            </a:r>
          </a:p>
        </p:txBody>
      </p:sp>
      <p:sp>
        <p:nvSpPr>
          <p:cNvPr id="36" name="Online Image Placeholder 33">
            <a:extLst>
              <a:ext uri="{FF2B5EF4-FFF2-40B4-BE49-F238E27FC236}">
                <a16:creationId xmlns:a16="http://schemas.microsoft.com/office/drawing/2014/main" id="{1C5D3777-17F3-4225-8C52-2EF1DB4FD54A}"/>
              </a:ext>
            </a:extLst>
          </p:cNvPr>
          <p:cNvSpPr>
            <a:spLocks noGrp="1"/>
          </p:cNvSpPr>
          <p:nvPr>
            <p:ph type="clipArt" sz="quarter" idx="21" hasCustomPrompt="1"/>
          </p:nvPr>
        </p:nvSpPr>
        <p:spPr>
          <a:xfrm>
            <a:off x="9705712" y="3098985"/>
            <a:ext cx="731520" cy="731520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31737403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05F96C-D634-4A69-95EC-3D002BD68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365125"/>
            <a:ext cx="11002962" cy="82391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757E98-D0FB-43E3-98BC-711F6A2F53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4519" y="1365813"/>
            <a:ext cx="10989920" cy="481115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65B72-2E86-4BA3-94F2-3ADFA40B7A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C1F3FD-3DB9-46B7-85E1-E8B8878A40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2E478F-E849-4A8C-AF1F-CBCC78A7CB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1" r:id="rId3"/>
    <p:sldLayoutId id="2147483651" r:id="rId4"/>
    <p:sldLayoutId id="2147483660" r:id="rId5"/>
    <p:sldLayoutId id="2147483677" r:id="rId6"/>
    <p:sldLayoutId id="2147483666" r:id="rId7"/>
    <p:sldLayoutId id="2147483679" r:id="rId8"/>
    <p:sldLayoutId id="2147483653" r:id="rId9"/>
    <p:sldLayoutId id="2147483678" r:id="rId10"/>
    <p:sldLayoutId id="2147483680" r:id="rId11"/>
  </p:sldLayoutIdLst>
  <p:hf hdr="0" ftr="0" dt="0"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.png"/><Relationship Id="rId4" Type="http://schemas.microsoft.com/office/2007/relationships/hdphoto" Target="../media/hdphoto3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bstract image">
            <a:extLst>
              <a:ext uri="{FF2B5EF4-FFF2-40B4-BE49-F238E27FC236}">
                <a16:creationId xmlns:a16="http://schemas.microsoft.com/office/drawing/2014/main" id="{9AB29DBC-55D3-49D9-BB44-4936739C4B5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alphaModFix amt="52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/>
        </p:blipFill>
        <p:spPr/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79DC1498-E692-42BA-B69F-6D37E6CFA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Connect Roadmap 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865526-EC39-4780-A2A8-274A80A5C1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gradFill>
            <a:gsLst>
              <a:gs pos="0">
                <a:srgbClr val="0307BD"/>
              </a:gs>
              <a:gs pos="100000">
                <a:srgbClr val="7F97FD"/>
              </a:gs>
            </a:gsLst>
          </a:gradFill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>
                <a:cs typeface="Calibri"/>
              </a:rPr>
              <a:t>Jeremy LaRose &amp; Eric Weathers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E220180-82BD-2B76-05AB-12B282EC218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0821880" y="5424256"/>
            <a:ext cx="1370120" cy="143374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logo with a couple of people on top of a triangle&#10;&#10;Description automatically generated with low confidence">
            <a:extLst>
              <a:ext uri="{FF2B5EF4-FFF2-40B4-BE49-F238E27FC236}">
                <a16:creationId xmlns:a16="http://schemas.microsoft.com/office/drawing/2014/main" id="{A787B1DD-0109-B036-EEC5-64AC4CBA0F0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19534" y="5514852"/>
            <a:ext cx="1272466" cy="1272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8323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A87B3-0A27-4EE9-979E-B69581E476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Agenda</a:t>
            </a:r>
          </a:p>
        </p:txBody>
      </p:sp>
      <p:pic>
        <p:nvPicPr>
          <p:cNvPr id="8" name="Picture Placeholder 7" descr="group of people at a conference table">
            <a:extLst>
              <a:ext uri="{FF2B5EF4-FFF2-40B4-BE49-F238E27FC236}">
                <a16:creationId xmlns:a16="http://schemas.microsoft.com/office/drawing/2014/main" id="{BB76F5AB-0940-46E1-85F9-6A870D7D04C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20370" r="20370"/>
          <a:stretch/>
        </p:blipFill>
        <p:spPr/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3C89A40-EEAA-43AB-9A3A-B2CFDE450F1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068820" y="2078874"/>
            <a:ext cx="4114800" cy="430922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pc="0" dirty="0"/>
              <a:t>The Team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pc="0" dirty="0"/>
              <a:t>A Brief History of Connect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pc="0" dirty="0"/>
              <a:t>What We Did Right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pc="0" dirty="0"/>
              <a:t>Where We Went Wrong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pc="0" dirty="0"/>
              <a:t>What We’ve Accomplished in the Last 6 Months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pc="0" dirty="0"/>
              <a:t>Where We Plan to go Next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pc="0" dirty="0"/>
              <a:t>Closing Remarks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9F8048-1E86-48F4-B246-D2F8C54B7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2CDD88A-86D6-CBE4-8151-8C90797D688B}"/>
              </a:ext>
            </a:extLst>
          </p:cNvPr>
          <p:cNvSpPr/>
          <p:nvPr/>
        </p:nvSpPr>
        <p:spPr>
          <a:xfrm>
            <a:off x="10821880" y="5424256"/>
            <a:ext cx="1370120" cy="14337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logo with a couple of people on top of a triangle&#10;&#10;Description automatically generated with low confidence">
            <a:extLst>
              <a:ext uri="{FF2B5EF4-FFF2-40B4-BE49-F238E27FC236}">
                <a16:creationId xmlns:a16="http://schemas.microsoft.com/office/drawing/2014/main" id="{0C65D035-6CD1-EA13-5086-D2C4664DAD04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10919534" y="5514852"/>
            <a:ext cx="1272466" cy="1272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9098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D24B42B-925B-494C-A986-BD85E8117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6909" y="803329"/>
            <a:ext cx="5251450" cy="1661297"/>
          </a:xfrm>
        </p:spPr>
        <p:txBody>
          <a:bodyPr>
            <a:normAutofit/>
          </a:bodyPr>
          <a:lstStyle/>
          <a:p>
            <a:r>
              <a:rPr lang="en-US" dirty="0"/>
              <a:t>The Team</a:t>
            </a:r>
          </a:p>
        </p:txBody>
      </p:sp>
      <p:pic>
        <p:nvPicPr>
          <p:cNvPr id="8" name="Picture Placeholder 7" descr="close up of computer code">
            <a:extLst>
              <a:ext uri="{FF2B5EF4-FFF2-40B4-BE49-F238E27FC236}">
                <a16:creationId xmlns:a16="http://schemas.microsoft.com/office/drawing/2014/main" id="{A596BF19-CC58-4709-B5D6-3FC378FDC7B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20370" r="20370"/>
          <a:stretch/>
        </p:blipFill>
        <p:spPr/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156CAF1-214F-4566-9B0D-DACA1063E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74483" y="2629889"/>
            <a:ext cx="3723373" cy="365125"/>
          </a:xfrm>
          <a:gradFill>
            <a:gsLst>
              <a:gs pos="0">
                <a:srgbClr val="0307BD"/>
              </a:gs>
              <a:gs pos="100000">
                <a:srgbClr val="7F97FD"/>
              </a:gs>
            </a:gsLst>
          </a:gradFill>
        </p:spPr>
        <p:txBody>
          <a:bodyPr/>
          <a:lstStyle/>
          <a:p>
            <a:r>
              <a:rPr lang="en-US" dirty="0"/>
              <a:t>But first, a thanks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6A5C12-E784-444E-B868-DE2AE8574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3</a:t>
            </a:fld>
            <a:endParaRPr lang="en-US"/>
          </a:p>
        </p:txBody>
      </p:sp>
      <p:graphicFrame>
        <p:nvGraphicFramePr>
          <p:cNvPr id="15" name="Table 15">
            <a:extLst>
              <a:ext uri="{FF2B5EF4-FFF2-40B4-BE49-F238E27FC236}">
                <a16:creationId xmlns:a16="http://schemas.microsoft.com/office/drawing/2014/main" id="{9325D9C8-2128-9A98-CA5A-EE0FF13810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5929417"/>
              </p:ext>
            </p:extLst>
          </p:nvPr>
        </p:nvGraphicFramePr>
        <p:xfrm>
          <a:off x="5538879" y="3429000"/>
          <a:ext cx="6096000" cy="1828800"/>
        </p:xfrm>
        <a:graphic>
          <a:graphicData uri="http://schemas.openxmlformats.org/drawingml/2006/table">
            <a:tbl>
              <a:tblPr>
                <a:tableStyleId>{9D7B26C5-4107-4FEC-AEDC-1716B250A1EF}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200598291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3240454953"/>
                    </a:ext>
                  </a:extLst>
                </a:gridCol>
              </a:tblGrid>
              <a:tr h="268265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Clint Thompson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Amy Sandhu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6600401"/>
                  </a:ext>
                </a:extLst>
              </a:tr>
              <a:tr h="268265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Johnathan Lee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Scarlett Lockrem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6574560"/>
                  </a:ext>
                </a:extLst>
              </a:tr>
              <a:tr h="268265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Jim Lynch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Austin Gregg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0376116"/>
                  </a:ext>
                </a:extLst>
              </a:tr>
              <a:tr h="268265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Greg Deane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Brent Fife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5474717"/>
                  </a:ext>
                </a:extLst>
              </a:tr>
              <a:tr h="268265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Andrew Hawes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7902187"/>
                  </a:ext>
                </a:extLst>
              </a:tr>
            </a:tbl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1017558B-3DE8-410F-D4AE-51EF481F8E44}"/>
              </a:ext>
            </a:extLst>
          </p:cNvPr>
          <p:cNvSpPr/>
          <p:nvPr/>
        </p:nvSpPr>
        <p:spPr>
          <a:xfrm>
            <a:off x="10821880" y="5424256"/>
            <a:ext cx="1370120" cy="14337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logo with a couple of people on top of a triangle&#10;&#10;Description automatically generated with low confidence">
            <a:extLst>
              <a:ext uri="{FF2B5EF4-FFF2-40B4-BE49-F238E27FC236}">
                <a16:creationId xmlns:a16="http://schemas.microsoft.com/office/drawing/2014/main" id="{E6A2B2AE-C055-F71A-8DF7-82D6FC6CFB3E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10919534" y="5514852"/>
            <a:ext cx="1272466" cy="1272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7653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103950CF-5BF2-4FB0-A36C-48C194F39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Brief History of Connect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A0280051-D7F1-4438-B815-F0FF4906D141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l="-4848" t="-594" r="-4848" b="-594"/>
          <a:stretch/>
        </p:blipFill>
        <p:spPr>
          <a:xfrm>
            <a:off x="-1" y="0"/>
            <a:ext cx="6095999" cy="6846932"/>
          </a:xfrm>
          <a:noFill/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56319DF-036A-473B-95D3-C5F6FF849F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549400"/>
            <a:ext cx="5670550" cy="4918903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 Mediator Days</a:t>
            </a:r>
          </a:p>
          <a:p>
            <a:pPr lvl="1"/>
            <a:r>
              <a:rPr lang="en-US" dirty="0"/>
              <a:t>Early standardization, but a lot of boilerplate code</a:t>
            </a:r>
          </a:p>
          <a:p>
            <a:r>
              <a:rPr lang="en-US" dirty="0"/>
              <a:t>C3.1 and Connector Standardization</a:t>
            </a:r>
          </a:p>
          <a:p>
            <a:pPr lvl="1"/>
            <a:r>
              <a:rPr lang="en-US" dirty="0"/>
              <a:t>Improved interface for Connectors, still a lot of boilerplate code</a:t>
            </a:r>
          </a:p>
          <a:p>
            <a:pPr lvl="1"/>
            <a:r>
              <a:rPr lang="en-US" dirty="0"/>
              <a:t>Unfinished Connectors / Rigid interface (One-Sizing Systems)</a:t>
            </a:r>
          </a:p>
          <a:p>
            <a:r>
              <a:rPr lang="en-US" dirty="0"/>
              <a:t>Connect v4</a:t>
            </a:r>
          </a:p>
          <a:p>
            <a:pPr lvl="1"/>
            <a:r>
              <a:rPr lang="en-US" dirty="0"/>
              <a:t>Taking unfinished connectors and converting them to entirely new style of Connect</a:t>
            </a:r>
          </a:p>
          <a:p>
            <a:pPr lvl="1"/>
            <a:r>
              <a:rPr lang="en-US" dirty="0"/>
              <a:t>User interface, visual pipeline editor, visual mappings</a:t>
            </a:r>
          </a:p>
          <a:p>
            <a:r>
              <a:rPr lang="en-US" dirty="0"/>
              <a:t>Connect v5</a:t>
            </a:r>
          </a:p>
          <a:p>
            <a:pPr lvl="1"/>
            <a:r>
              <a:rPr lang="en-US" dirty="0"/>
              <a:t>A return to our roots - finishing Connectors</a:t>
            </a:r>
          </a:p>
          <a:p>
            <a:pPr lvl="1"/>
            <a:r>
              <a:rPr lang="en-US" dirty="0"/>
              <a:t>Stricter documentation / oversight</a:t>
            </a:r>
          </a:p>
          <a:p>
            <a:pPr lvl="1"/>
            <a:r>
              <a:rPr lang="en-US" dirty="0"/>
              <a:t>Strict methods, loose implementation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BADA18-8F0E-4249-A144-6CB8259BA6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4</a:t>
            </a:fld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428F63E-41A5-5150-30C6-B1F875C21C56}"/>
              </a:ext>
            </a:extLst>
          </p:cNvPr>
          <p:cNvSpPr/>
          <p:nvPr/>
        </p:nvSpPr>
        <p:spPr>
          <a:xfrm>
            <a:off x="10821880" y="5424256"/>
            <a:ext cx="1370120" cy="14337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logo with a couple of people on top of a triangle&#10;&#10;Description automatically generated with low confidence">
            <a:extLst>
              <a:ext uri="{FF2B5EF4-FFF2-40B4-BE49-F238E27FC236}">
                <a16:creationId xmlns:a16="http://schemas.microsoft.com/office/drawing/2014/main" id="{825BE442-FAF6-E7DE-79D8-F1C6AC49D7F4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10919534" y="5514852"/>
            <a:ext cx="1272466" cy="1272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3735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5534194-745D-4888-BF16-6C09F65EA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 algn="ctr"/>
            <a:r>
              <a:rPr lang="en-US" sz="4800" spc="300" dirty="0"/>
              <a:t>What we DO Right</a:t>
            </a:r>
          </a:p>
        </p:txBody>
      </p:sp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0FFF32E4-AD91-40FC-9DF7-A3354578229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14629" r="14629"/>
          <a:stretch/>
        </p:blipFill>
        <p:spPr>
          <a:xfrm>
            <a:off x="120334" y="1265956"/>
            <a:ext cx="3948113" cy="2403550"/>
          </a:xfrm>
        </p:spPr>
      </p:pic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50D4325D-C08E-44CB-8E25-A519866BD2D3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16988" r="16988"/>
          <a:stretch/>
        </p:blipFill>
        <p:spPr>
          <a:xfrm>
            <a:off x="4227257" y="1265956"/>
            <a:ext cx="3948112" cy="2403550"/>
          </a:xfrm>
        </p:spPr>
      </p:pic>
      <p:pic>
        <p:nvPicPr>
          <p:cNvPr id="19" name="Picture Placeholder 18">
            <a:extLst>
              <a:ext uri="{FF2B5EF4-FFF2-40B4-BE49-F238E27FC236}">
                <a16:creationId xmlns:a16="http://schemas.microsoft.com/office/drawing/2014/main" id="{FB89929D-9F1B-48CA-B694-B0344FFC9F65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4"/>
          <a:srcRect t="10624" b="10624"/>
          <a:stretch/>
        </p:blipFill>
        <p:spPr>
          <a:xfrm>
            <a:off x="8440944" y="1265956"/>
            <a:ext cx="3553054" cy="2163044"/>
          </a:xfr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4A248D7-680E-4181-9558-ED00D7CEAD6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94519" y="3859211"/>
            <a:ext cx="3108326" cy="2566988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pc="0" dirty="0"/>
              <a:t>Competitive Moat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US" sz="1600" spc="0" dirty="0"/>
              <a:t>Difficult Systems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US" sz="1600" spc="0" dirty="0"/>
              <a:t>Little/No Documentation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US" sz="1600" spc="0" dirty="0"/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US" sz="1600" dirty="0"/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US" sz="1600" spc="300" dirty="0"/>
          </a:p>
          <a:p>
            <a:endParaRPr lang="en-US" dirty="0"/>
          </a:p>
        </p:txBody>
      </p:sp>
      <p:sp>
        <p:nvSpPr>
          <p:cNvPr id="12" name="Content Placeholder 24">
            <a:extLst>
              <a:ext uri="{FF2B5EF4-FFF2-40B4-BE49-F238E27FC236}">
                <a16:creationId xmlns:a16="http://schemas.microsoft.com/office/drawing/2014/main" id="{3DD3B9ED-231E-423D-B8D7-6DE1C249CA4E}"/>
              </a:ext>
            </a:extLst>
          </p:cNvPr>
          <p:cNvSpPr txBox="1">
            <a:spLocks/>
          </p:cNvSpPr>
          <p:nvPr/>
        </p:nvSpPr>
        <p:spPr>
          <a:xfrm>
            <a:off x="4751070" y="3859211"/>
            <a:ext cx="3108960" cy="27558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dirty="0"/>
              <a:t>Custom Development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dirty="0"/>
              <a:t>Translating client requirements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dirty="0"/>
              <a:t>Building business workflows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dirty="0"/>
              <a:t>Expert Project Guidance</a:t>
            </a:r>
          </a:p>
          <a:p>
            <a:endParaRPr lang="en-US" dirty="0"/>
          </a:p>
        </p:txBody>
      </p:sp>
      <p:sp>
        <p:nvSpPr>
          <p:cNvPr id="13" name="Content Placeholder 25">
            <a:extLst>
              <a:ext uri="{FF2B5EF4-FFF2-40B4-BE49-F238E27FC236}">
                <a16:creationId xmlns:a16="http://schemas.microsoft.com/office/drawing/2014/main" id="{184497C2-C5BB-4C07-AF14-B5D10275FC68}"/>
              </a:ext>
            </a:extLst>
          </p:cNvPr>
          <p:cNvSpPr txBox="1">
            <a:spLocks/>
          </p:cNvSpPr>
          <p:nvPr/>
        </p:nvSpPr>
        <p:spPr>
          <a:xfrm>
            <a:off x="8776970" y="3859211"/>
            <a:ext cx="3108960" cy="27558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FontTx/>
              <a:buNone/>
              <a:defRPr/>
            </a:pPr>
            <a:r>
              <a:rPr lang="en-US" sz="2400" dirty="0"/>
              <a:t>White-Glove Support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dirty="0"/>
              <a:t>A+ Customer Service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dirty="0"/>
              <a:t>Local Developers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dirty="0"/>
              <a:t>Fast Turnaround</a:t>
            </a:r>
            <a:endParaRPr lang="en-US" sz="2000" dirty="0"/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27B9B9E1-D2EC-4B8B-BC3C-67231FDDCC7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5</a:t>
            </a:fld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54BACB7-3F9E-F905-381F-5B21F5A4A219}"/>
              </a:ext>
            </a:extLst>
          </p:cNvPr>
          <p:cNvSpPr/>
          <p:nvPr/>
        </p:nvSpPr>
        <p:spPr>
          <a:xfrm>
            <a:off x="10821880" y="5424256"/>
            <a:ext cx="1370120" cy="14337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logo with a couple of people on top of a triangle&#10;&#10;Description automatically generated with low confidence">
            <a:extLst>
              <a:ext uri="{FF2B5EF4-FFF2-40B4-BE49-F238E27FC236}">
                <a16:creationId xmlns:a16="http://schemas.microsoft.com/office/drawing/2014/main" id="{1629AF8F-C813-6870-C834-61D5CBE203B4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10919534" y="5514852"/>
            <a:ext cx="1272466" cy="1272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9605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103950CF-5BF2-4FB0-A36C-48C194F39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Where we went wrong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A0280051-D7F1-4438-B815-F0FF4906D141}"/>
              </a:ext>
            </a:extLst>
          </p:cNvPr>
          <p:cNvPicPr preferRelativeResize="0">
            <a:picLocks noGrp="1"/>
          </p:cNvPicPr>
          <p:nvPr>
            <p:ph type="pic" sz="quarter" idx="14"/>
          </p:nvPr>
        </p:nvPicPr>
        <p:blipFill rotWithShape="1">
          <a:blip r:embed="rId3"/>
          <a:srcRect l="-200" t="-48462" r="-200" b="-48462"/>
          <a:stretch/>
        </p:blipFill>
        <p:spPr>
          <a:xfrm>
            <a:off x="1" y="0"/>
            <a:ext cx="6095998" cy="6842596"/>
          </a:xfrm>
          <a:noFill/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56319DF-036A-473B-95D3-C5F6FF849F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0086" y="1553314"/>
            <a:ext cx="4646246" cy="4692649"/>
          </a:xfrm>
        </p:spPr>
        <p:txBody>
          <a:bodyPr>
            <a:normAutofit/>
          </a:bodyPr>
          <a:lstStyle/>
          <a:p>
            <a:r>
              <a:rPr lang="en-US" sz="2800" dirty="0"/>
              <a:t>Foundational Pieces</a:t>
            </a:r>
          </a:p>
          <a:p>
            <a:pPr lvl="1"/>
            <a:r>
              <a:rPr lang="en-US" sz="2400" dirty="0"/>
              <a:t>Product Execution</a:t>
            </a:r>
          </a:p>
          <a:p>
            <a:pPr lvl="1"/>
            <a:r>
              <a:rPr lang="en-US" sz="2400" dirty="0"/>
              <a:t>Project Oversight</a:t>
            </a:r>
          </a:p>
          <a:p>
            <a:pPr lvl="1"/>
            <a:r>
              <a:rPr lang="en-US" sz="2400" dirty="0"/>
              <a:t>Developer Silos</a:t>
            </a:r>
          </a:p>
          <a:p>
            <a:pPr lvl="1"/>
            <a:r>
              <a:rPr lang="en-US" sz="2400" dirty="0"/>
              <a:t>Unfinished Connectors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BADA18-8F0E-4249-A144-6CB8259BA6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6</a:t>
            </a:fld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AE34429-463E-2213-8796-31C99AF0DCC0}"/>
              </a:ext>
            </a:extLst>
          </p:cNvPr>
          <p:cNvSpPr/>
          <p:nvPr/>
        </p:nvSpPr>
        <p:spPr>
          <a:xfrm>
            <a:off x="10821880" y="5424256"/>
            <a:ext cx="1370120" cy="14337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logo with a couple of people on top of a triangle&#10;&#10;Description automatically generated with low confidence">
            <a:extLst>
              <a:ext uri="{FF2B5EF4-FFF2-40B4-BE49-F238E27FC236}">
                <a16:creationId xmlns:a16="http://schemas.microsoft.com/office/drawing/2014/main" id="{04B5D8C8-8950-789B-08FA-ACC584D4676F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10919534" y="5514852"/>
            <a:ext cx="1272466" cy="1272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9593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2">
            <a:extLst>
              <a:ext uri="{FF2B5EF4-FFF2-40B4-BE49-F238E27FC236}">
                <a16:creationId xmlns:a16="http://schemas.microsoft.com/office/drawing/2014/main" id="{93863800-85E5-44A7-96E9-521CE8826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 algn="ctr"/>
            <a:r>
              <a:rPr lang="en-US" dirty="0"/>
              <a:t>What we accomplished in the last 6 months</a:t>
            </a:r>
          </a:p>
        </p:txBody>
      </p:sp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4B696E0D-78B0-41A4-A40D-7A4F6E88FEB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2155" r="2155"/>
          <a:stretch/>
        </p:blipFill>
        <p:spPr>
          <a:xfrm>
            <a:off x="82189" y="1638300"/>
            <a:ext cx="6013811" cy="2207039"/>
          </a:xfrm>
        </p:spPr>
      </p:pic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AD4E0449-1F68-4DB7-BBE6-7BC3B0E30699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t="6052" b="6052"/>
          <a:stretch/>
        </p:blipFill>
        <p:spPr>
          <a:xfrm>
            <a:off x="6096001" y="1638300"/>
            <a:ext cx="6013810" cy="2207039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6D0F54D-A602-4D35-8BE1-6B9BE80789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9900" y="3845339"/>
            <a:ext cx="5157787" cy="203914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chemeClr val="tx1"/>
                </a:solidFill>
              </a:rPr>
              <a:t>Common Model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chemeClr val="tx1"/>
                </a:solidFill>
              </a:rPr>
              <a:t>External Key Database (EKDB)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chemeClr val="tx1"/>
                </a:solidFill>
              </a:rPr>
              <a:t>Callbacks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FFBC808-1837-4C36-BFF0-135B8C1042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38912" y="3845339"/>
            <a:ext cx="5183188" cy="203914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chemeClr val="tx1"/>
                </a:solidFill>
              </a:rPr>
              <a:t>Standardized Architecture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chemeClr val="tx1"/>
                </a:solidFill>
              </a:rPr>
              <a:t>Documentation</a:t>
            </a:r>
            <a:r>
              <a:rPr lang="en-US" sz="1800">
                <a:solidFill>
                  <a:schemeClr val="tx1"/>
                </a:solidFill>
              </a:rPr>
              <a:t> (Sales &amp; Internal)</a:t>
            </a:r>
            <a:endParaRPr lang="en-US" sz="1800" dirty="0">
              <a:solidFill>
                <a:schemeClr val="tx1"/>
              </a:solidFill>
            </a:endParaRP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chemeClr val="tx1"/>
                </a:solidFill>
              </a:rPr>
              <a:t>Majstro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8E69FE38-B9E0-4441-8A00-92DDB88DF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7</a:t>
            </a:fld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C430791-0B6B-3B13-6F2D-91D638394AB3}"/>
              </a:ext>
            </a:extLst>
          </p:cNvPr>
          <p:cNvSpPr/>
          <p:nvPr/>
        </p:nvSpPr>
        <p:spPr>
          <a:xfrm>
            <a:off x="10821880" y="5424256"/>
            <a:ext cx="1370120" cy="14337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logo with a couple of people on top of a triangle&#10;&#10;Description automatically generated with low confidence">
            <a:extLst>
              <a:ext uri="{FF2B5EF4-FFF2-40B4-BE49-F238E27FC236}">
                <a16:creationId xmlns:a16="http://schemas.microsoft.com/office/drawing/2014/main" id="{79807624-6B19-1954-E5C0-96CA675686D8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10919534" y="5514852"/>
            <a:ext cx="1272466" cy="1272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92656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D24B42B-925B-494C-A986-BD85E8117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What’s next</a:t>
            </a:r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90BB9493-60B4-4B89-89CE-E1F8BF6C4D1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t="12948" b="12948"/>
          <a:stretch/>
        </p:blipFill>
        <p:spPr/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9B872F-6332-408E-9135-B871F0C90C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0" y="4378134"/>
            <a:ext cx="2377440" cy="365125"/>
          </a:xfrm>
          <a:gradFill>
            <a:gsLst>
              <a:gs pos="0">
                <a:schemeClr val="accent5"/>
              </a:gs>
              <a:gs pos="100000">
                <a:srgbClr val="7F97FD"/>
              </a:gs>
            </a:gsLst>
          </a:gradFill>
        </p:spPr>
        <p:txBody>
          <a:bodyPr/>
          <a:lstStyle/>
          <a:p>
            <a:r>
              <a:rPr lang="en-US" spc="300"/>
              <a:t>LOOKING AHEAD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48DD8A0-BD53-4DBF-949B-0D64D12DA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8</a:t>
            </a:fld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A88C1CF-3000-0A78-F0A6-1708AD1C0187}"/>
              </a:ext>
            </a:extLst>
          </p:cNvPr>
          <p:cNvSpPr/>
          <p:nvPr/>
        </p:nvSpPr>
        <p:spPr>
          <a:xfrm>
            <a:off x="10821880" y="5424256"/>
            <a:ext cx="1370120" cy="14337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logo with a couple of people on top of a triangle&#10;&#10;Description automatically generated with low confidence">
            <a:extLst>
              <a:ext uri="{FF2B5EF4-FFF2-40B4-BE49-F238E27FC236}">
                <a16:creationId xmlns:a16="http://schemas.microsoft.com/office/drawing/2014/main" id="{A47E4977-E145-14E3-BE4D-E3F0686C5492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10919534" y="5514852"/>
            <a:ext cx="1272466" cy="1272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4055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C3376-5069-4C7B-BE6B-A3776D1B47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/>
              <a:t>wHERE</a:t>
            </a:r>
            <a:r>
              <a:rPr lang="en-US" dirty="0"/>
              <a:t> WE GO NEXT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C07C315A-7CD1-432C-92FA-6B62159B56C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l="2797" r="2797"/>
          <a:stretch/>
        </p:blipFill>
        <p:spPr>
          <a:xfrm>
            <a:off x="0" y="0"/>
            <a:ext cx="5416550" cy="6858000"/>
          </a:xfrm>
        </p:spPr>
      </p:pic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79248A72-A597-48DF-A270-3389F5D209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062" y="1660945"/>
            <a:ext cx="5897218" cy="4807358"/>
          </a:xfrm>
        </p:spPr>
        <p:txBody>
          <a:bodyPr>
            <a:normAutofit fontScale="8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000" b="0" i="0" u="none" strike="noStrike" kern="1200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Biome Light" panose="020B0303030204020804" pitchFamily="34" charset="0"/>
              </a:rPr>
              <a:t>Rapid Deployments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1600" b="0" i="0" u="none" strike="noStrike" kern="1200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Biome Light" panose="020B0303030204020804" pitchFamily="34" charset="0"/>
              </a:rPr>
              <a:t>- CI/CD Pipelines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US" dirty="0" err="1">
                <a:cs typeface="Biome Light" panose="020B0303030204020804" pitchFamily="34" charset="0"/>
              </a:rPr>
              <a:t>Dockerization</a:t>
            </a:r>
            <a:endParaRPr lang="en-US" dirty="0">
              <a:cs typeface="Biome Light" panose="020B0303030204020804" pitchFamily="34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US" dirty="0">
                <a:cs typeface="Biome Light" panose="020B0303030204020804" pitchFamily="34" charset="0"/>
              </a:rPr>
              <a:t>Better Onboarding/Sales Handoff/Discovery Processes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1600" b="0" i="0" u="none" strike="noStrike" kern="1200" cap="none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Biome Light" panose="020B0303030204020804" pitchFamily="34" charset="0"/>
            </a:endParaRPr>
          </a:p>
          <a:p>
            <a:pPr marL="0" indent="0">
              <a:lnSpc>
                <a:spcPct val="100000"/>
              </a:lnSpc>
              <a:buNone/>
              <a:defRPr/>
            </a:pPr>
            <a:r>
              <a:rPr lang="en-US" sz="1900" dirty="0">
                <a:cs typeface="Biome Light" panose="020B0303030204020804" pitchFamily="34" charset="0"/>
              </a:rPr>
              <a:t>Front-End UI</a:t>
            </a:r>
            <a:endParaRPr kumimoji="0" lang="en-US" sz="1900" b="0" i="0" u="none" strike="noStrike" kern="1200" cap="none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Biome Light" panose="020B03030302040208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1600" b="0" i="0" u="none" strike="noStrike" kern="1200" cap="none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Biome Light" panose="020B03030302040208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000" b="0" i="0" u="none" strike="noStrike" kern="1200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Biome Light" panose="020B0303030204020804" pitchFamily="34" charset="0"/>
              </a:rPr>
              <a:t>More Documentation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US" sz="1600" b="0" i="0" u="none" strike="noStrike" kern="1200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Biome Light" panose="020B0303030204020804" pitchFamily="34" charset="0"/>
              </a:rPr>
              <a:t>Improved QA/UAT Process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US" sz="1600" b="0" i="0" u="none" strike="noStrike" kern="1200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Biome Light" panose="020B0303030204020804" pitchFamily="34" charset="0"/>
              </a:rPr>
              <a:t>Improving Cross-Department Communication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1600" b="0" i="0" u="none" strike="noStrike" kern="1200" cap="none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Biome Light" panose="020B03030302040208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000" b="0" i="0" u="none" strike="noStrike" kern="1200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Biome Light" panose="020B0303030204020804" pitchFamily="34" charset="0"/>
              </a:rPr>
              <a:t>Smoother Project Pipelines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600" b="0" i="0" u="none" strike="noStrike" kern="1200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Biome Light" panose="020B0303030204020804" pitchFamily="34" charset="0"/>
              </a:rPr>
              <a:t>- Project Management Tooling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>
                <a:cs typeface="Biome Light" panose="020B0303030204020804" pitchFamily="34" charset="0"/>
              </a:rPr>
              <a:t>- More Training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>
                <a:cs typeface="Biome Light" panose="020B0303030204020804" pitchFamily="34" charset="0"/>
              </a:rPr>
              <a:t>- </a:t>
            </a:r>
            <a:r>
              <a:rPr kumimoji="0" lang="en-US" sz="1600" b="0" i="0" u="none" strike="noStrike" kern="1200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Biome Light" panose="020B0303030204020804" pitchFamily="34" charset="0"/>
              </a:rPr>
              <a:t>Developer Support</a:t>
            </a:r>
          </a:p>
          <a:p>
            <a:pPr marL="0" indent="0">
              <a:buNone/>
            </a:pPr>
            <a:endParaRPr lang="en-US" b="1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7FA57D11-A25F-4772-8E50-DDB68BE8CB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9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B1E5AB9-AD3B-7452-53F0-E81196BD9928}"/>
              </a:ext>
            </a:extLst>
          </p:cNvPr>
          <p:cNvSpPr/>
          <p:nvPr/>
        </p:nvSpPr>
        <p:spPr>
          <a:xfrm>
            <a:off x="10821880" y="5424256"/>
            <a:ext cx="1370120" cy="14337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logo with a couple of people on top of a triangle&#10;&#10;Description automatically generated with low confidence">
            <a:extLst>
              <a:ext uri="{FF2B5EF4-FFF2-40B4-BE49-F238E27FC236}">
                <a16:creationId xmlns:a16="http://schemas.microsoft.com/office/drawing/2014/main" id="{18243C1F-0407-F184-9049-7666A4035147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10919534" y="5514852"/>
            <a:ext cx="1272466" cy="1272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8917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103950CF-5BF2-4FB0-A36C-48C194F39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Closing Remarks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56319DF-036A-473B-95D3-C5F6FF849F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879600"/>
            <a:ext cx="4646246" cy="4366363"/>
          </a:xfrm>
        </p:spPr>
        <p:txBody>
          <a:bodyPr>
            <a:normAutofit/>
          </a:bodyPr>
          <a:lstStyle/>
          <a:p>
            <a:r>
              <a:rPr lang="en-US" sz="1800" dirty="0"/>
              <a:t>Understanding Scalability</a:t>
            </a:r>
          </a:p>
          <a:p>
            <a:pPr lvl="1"/>
            <a:r>
              <a:rPr lang="en-US" sz="1600" dirty="0"/>
              <a:t>Streamlining The Process</a:t>
            </a:r>
          </a:p>
          <a:p>
            <a:r>
              <a:rPr lang="en-US" sz="1800" dirty="0"/>
              <a:t>Growth Opportunities</a:t>
            </a:r>
          </a:p>
          <a:p>
            <a:pPr lvl="1"/>
            <a:r>
              <a:rPr lang="en-US" sz="1600" dirty="0"/>
              <a:t>Personal Career Growth</a:t>
            </a:r>
          </a:p>
          <a:p>
            <a:r>
              <a:rPr lang="en-US" sz="1800" dirty="0"/>
              <a:t>Becoming a Leader/Expert</a:t>
            </a:r>
          </a:p>
          <a:p>
            <a:pPr lvl="1"/>
            <a:r>
              <a:rPr lang="en-US" sz="1600" dirty="0"/>
              <a:t>Opportunities Abound</a:t>
            </a:r>
          </a:p>
          <a:p>
            <a:r>
              <a:rPr lang="en-US" sz="1800" dirty="0"/>
              <a:t>Expanding The Business</a:t>
            </a:r>
          </a:p>
          <a:p>
            <a:pPr lvl="1"/>
            <a:r>
              <a:rPr lang="en-US" sz="1600" dirty="0"/>
              <a:t>Preparation Begins Now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BADA18-8F0E-4249-A144-6CB8259BA6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10</a:t>
            </a:fld>
            <a:endParaRPr lang="en-US"/>
          </a:p>
        </p:txBody>
      </p:sp>
      <p:pic>
        <p:nvPicPr>
          <p:cNvPr id="6" name="Picture Placeholder 7">
            <a:extLst>
              <a:ext uri="{FF2B5EF4-FFF2-40B4-BE49-F238E27FC236}">
                <a16:creationId xmlns:a16="http://schemas.microsoft.com/office/drawing/2014/main" id="{CB3BE36E-0390-B4C2-1B04-9F2AF2C2F89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l="1581" r="1581"/>
          <a:stretch/>
        </p:blipFill>
        <p:spPr>
          <a:xfrm>
            <a:off x="0" y="0"/>
            <a:ext cx="5962650" cy="6846932"/>
          </a:xfr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8775AD5-7ED8-7009-390C-20D71981993A}"/>
              </a:ext>
            </a:extLst>
          </p:cNvPr>
          <p:cNvSpPr/>
          <p:nvPr/>
        </p:nvSpPr>
        <p:spPr>
          <a:xfrm>
            <a:off x="10821880" y="5424256"/>
            <a:ext cx="1370120" cy="14337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logo with a couple of people on top of a triangle&#10;&#10;Description automatically generated with low confidence">
            <a:extLst>
              <a:ext uri="{FF2B5EF4-FFF2-40B4-BE49-F238E27FC236}">
                <a16:creationId xmlns:a16="http://schemas.microsoft.com/office/drawing/2014/main" id="{E30A09F4-7AE1-DEE4-4A45-1622F885865C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10919534" y="5514852"/>
            <a:ext cx="1272466" cy="1272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1192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Placeholder 7" descr="abstract image">
            <a:extLst>
              <a:ext uri="{FF2B5EF4-FFF2-40B4-BE49-F238E27FC236}">
                <a16:creationId xmlns:a16="http://schemas.microsoft.com/office/drawing/2014/main" id="{D5C5EA1B-F06D-4AD1-B526-89C2DF77223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2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22717" r="45642"/>
          <a:stretch/>
        </p:blipFill>
        <p:spPr>
          <a:xfrm rot="16200000">
            <a:off x="2596817" y="-2666999"/>
            <a:ext cx="6858000" cy="12192000"/>
          </a:xfrm>
          <a:prstGeom prst="rect">
            <a:avLst/>
          </a:prstGeom>
          <a:noFill/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4F7706BE-EF2E-459C-8778-01DDD354C63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02365" y="2673467"/>
            <a:ext cx="10787270" cy="1121413"/>
          </a:xfrm>
        </p:spPr>
        <p:txBody>
          <a:bodyPr>
            <a:normAutofit/>
          </a:bodyPr>
          <a:lstStyle/>
          <a:p>
            <a:r>
              <a:rPr lang="en-US" sz="4000" spc="300"/>
              <a:t>THANK YOU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2D5D964-CE1B-2C74-5CAB-039F4B89E7A3}"/>
              </a:ext>
            </a:extLst>
          </p:cNvPr>
          <p:cNvSpPr/>
          <p:nvPr/>
        </p:nvSpPr>
        <p:spPr>
          <a:xfrm>
            <a:off x="10821880" y="5424256"/>
            <a:ext cx="1370120" cy="143374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logo with a couple of people on top of a triangle&#10;&#10;Description automatically generated with low confidence">
            <a:extLst>
              <a:ext uri="{FF2B5EF4-FFF2-40B4-BE49-F238E27FC236}">
                <a16:creationId xmlns:a16="http://schemas.microsoft.com/office/drawing/2014/main" id="{B9AD8075-9562-3DC1-28BF-9F7520B83217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10919534" y="5514852"/>
            <a:ext cx="1272466" cy="1272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7275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319CA71-FA39-211A-C79C-2D019289D5E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12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F1A2FB-8447-416F-25A3-F3618C0813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5066" y="1945327"/>
            <a:ext cx="9595104" cy="1159848"/>
          </a:xfrm>
          <a:prstGeom prst="rect">
            <a:avLst/>
          </a:prstGeom>
        </p:spPr>
      </p:pic>
      <p:pic>
        <p:nvPicPr>
          <p:cNvPr id="7" name="Picture 6" descr="A logo with a couple of people on top of a triangle&#10;&#10;Description automatically generated with low confidence">
            <a:extLst>
              <a:ext uri="{FF2B5EF4-FFF2-40B4-BE49-F238E27FC236}">
                <a16:creationId xmlns:a16="http://schemas.microsoft.com/office/drawing/2014/main" id="{48BEE870-ABEE-7751-9834-85E7E7F5DA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4880" y="3458798"/>
            <a:ext cx="2455477" cy="2455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7029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A53F52"/>
      </a:accent1>
      <a:accent2>
        <a:srgbClr val="E99757"/>
      </a:accent2>
      <a:accent3>
        <a:srgbClr val="2F3342"/>
      </a:accent3>
      <a:accent4>
        <a:srgbClr val="2C2153"/>
      </a:accent4>
      <a:accent5>
        <a:srgbClr val="01023B"/>
      </a:accent5>
      <a:accent6>
        <a:srgbClr val="7F7F7F"/>
      </a:accent6>
      <a:hlink>
        <a:srgbClr val="3A3838"/>
      </a:hlink>
      <a:folHlink>
        <a:srgbClr val="D0CECE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ech presentation_Win32_LW_v2.potx" id="{3AEEB70B-72AA-432B-B699-7833EBF4B1FE}" vid="{14A49A59-25D4-4203-BE02-DE6939C7C5F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06854C177A3F441A1989E7B731BE753" ma:contentTypeVersion="17" ma:contentTypeDescription="Create a new document." ma:contentTypeScope="" ma:versionID="23891803e85bad146a320ea9930a0214">
  <xsd:schema xmlns:xsd="http://www.w3.org/2001/XMLSchema" xmlns:xs="http://www.w3.org/2001/XMLSchema" xmlns:p="http://schemas.microsoft.com/office/2006/metadata/properties" xmlns:ns2="c2a643f4-6e8b-4637-b590-7217a536f825" xmlns:ns3="bfdc0107-857d-498b-88d2-1c8937656fbd" targetNamespace="http://schemas.microsoft.com/office/2006/metadata/properties" ma:root="true" ma:fieldsID="c1cddac1f4ad8fbb43cfcbdb665b4eaa" ns2:_="" ns3:_="">
    <xsd:import namespace="c2a643f4-6e8b-4637-b590-7217a536f825"/>
    <xsd:import namespace="bfdc0107-857d-498b-88d2-1c8937656fb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LengthInSecond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2a643f4-6e8b-4637-b590-7217a536f82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LengthInSeconds" ma:index="17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2802f730-287f-4211-ade3-8e47f5e6726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dc0107-857d-498b-88d2-1c8937656fbd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bac3307e-bb21-4494-ae97-9b811e3d5bff}" ma:internalName="TaxCatchAll" ma:showField="CatchAllData" ma:web="bfdc0107-857d-498b-88d2-1c8937656fb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c2a643f4-6e8b-4637-b590-7217a536f825" xsi:nil="true"/>
    <lcf76f155ced4ddcb4097134ff3c332f xmlns="c2a643f4-6e8b-4637-b590-7217a536f825">
      <Terms xmlns="http://schemas.microsoft.com/office/infopath/2007/PartnerControls"/>
    </lcf76f155ced4ddcb4097134ff3c332f>
    <TaxCatchAll xmlns="bfdc0107-857d-498b-88d2-1c8937656fbd" xsi:nil="true"/>
  </documentManagement>
</p:properties>
</file>

<file path=customXml/itemProps1.xml><?xml version="1.0" encoding="utf-8"?>
<ds:datastoreItem xmlns:ds="http://schemas.openxmlformats.org/officeDocument/2006/customXml" ds:itemID="{060A7CBC-F32A-4410-B69F-3DC2BA89FB19}"/>
</file>

<file path=customXml/itemProps2.xml><?xml version="1.0" encoding="utf-8"?>
<ds:datastoreItem xmlns:ds="http://schemas.openxmlformats.org/officeDocument/2006/customXml" ds:itemID="{1B7E2D32-4FDD-4266-880C-17595B80143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3D9F223-918A-45AF-9B53-56AB9E5E2182}">
  <ds:schemaRefs>
    <ds:schemaRef ds:uri="http://purl.org/dc/terms/"/>
    <ds:schemaRef ds:uri="http://www.w3.org/XML/1998/namespace"/>
    <ds:schemaRef ds:uri="http://schemas.openxmlformats.org/package/2006/metadata/core-properties"/>
    <ds:schemaRef ds:uri="71af3243-3dd4-4a8d-8c0d-dd76da1f02a5"/>
    <ds:schemaRef ds:uri="http://purl.org/dc/dcmitype/"/>
    <ds:schemaRef ds:uri="http://schemas.microsoft.com/office/2006/metadata/properties"/>
    <ds:schemaRef ds:uri="http://schemas.microsoft.com/office/2006/documentManagement/types"/>
    <ds:schemaRef ds:uri="16c05727-aa75-4e4a-9b5f-8a80a1165891"/>
    <ds:schemaRef ds:uri="http://schemas.microsoft.com/office/infopath/2007/PartnerControl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2219</TotalTime>
  <Words>313</Words>
  <Application>Microsoft Office PowerPoint</Application>
  <PresentationFormat>Widescreen</PresentationFormat>
  <Paragraphs>106</Paragraphs>
  <Slides>12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Office Theme</vt:lpstr>
      <vt:lpstr>Connect Roadmap </vt:lpstr>
      <vt:lpstr>Agenda</vt:lpstr>
      <vt:lpstr>The Team</vt:lpstr>
      <vt:lpstr>A Brief History of Connect</vt:lpstr>
      <vt:lpstr>What we DO Right</vt:lpstr>
      <vt:lpstr>Where we went wrong</vt:lpstr>
      <vt:lpstr>What we accomplished in the last 6 months</vt:lpstr>
      <vt:lpstr>What’s next</vt:lpstr>
      <vt:lpstr>wHERE WE GO NEXT</vt:lpstr>
      <vt:lpstr>Closing Remarks</vt:lpstr>
      <vt:lpstr>THANK YOU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Fabrikam Technology Inc.</dc:title>
  <dc:creator>Brooke Brown</dc:creator>
  <cp:lastModifiedBy>Caroline Suh</cp:lastModifiedBy>
  <cp:revision>12</cp:revision>
  <dcterms:created xsi:type="dcterms:W3CDTF">2023-03-09T19:24:19Z</dcterms:created>
  <dcterms:modified xsi:type="dcterms:W3CDTF">2023-05-06T16:17:56Z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0x010100806854C177A3F441A1989E7B731BE753</vt:lpwstr>
  </property>
</Properties>
</file>